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8" r:id="rId6"/>
    <p:sldId id="259" r:id="rId7"/>
    <p:sldId id="271" r:id="rId8"/>
    <p:sldId id="272" r:id="rId9"/>
    <p:sldId id="274" r:id="rId10"/>
    <p:sldId id="285" r:id="rId11"/>
    <p:sldId id="286" r:id="rId12"/>
    <p:sldId id="284" r:id="rId13"/>
    <p:sldId id="287" r:id="rId14"/>
    <p:sldId id="288" r:id="rId15"/>
    <p:sldId id="293" r:id="rId16"/>
    <p:sldId id="279" r:id="rId17"/>
    <p:sldId id="298" r:id="rId18"/>
    <p:sldId id="297" r:id="rId19"/>
    <p:sldId id="262" r:id="rId20"/>
    <p:sldId id="299" r:id="rId21"/>
    <p:sldId id="300" r:id="rId22"/>
    <p:sldId id="294" r:id="rId23"/>
    <p:sldId id="301" r:id="rId24"/>
    <p:sldId id="281" r:id="rId25"/>
    <p:sldId id="295" r:id="rId26"/>
    <p:sldId id="289" r:id="rId27"/>
    <p:sldId id="290" r:id="rId28"/>
    <p:sldId id="292" r:id="rId29"/>
    <p:sldId id="291" r:id="rId30"/>
    <p:sldId id="264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55" autoAdjust="0"/>
    <p:restoredTop sz="94674" autoAdjust="0"/>
  </p:normalViewPr>
  <p:slideViewPr>
    <p:cSldViewPr snapToGrid="0" showGuides="1">
      <p:cViewPr varScale="1">
        <p:scale>
          <a:sx n="92" d="100"/>
          <a:sy n="92" d="100"/>
        </p:scale>
        <p:origin x="1746" y="57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>
        <p:scale>
          <a:sx n="75" d="100"/>
          <a:sy n="75" d="100"/>
        </p:scale>
        <p:origin x="2766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A5BCF-5E83-4003-9230-C416E78A93C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B7FAFF08-0DA6-4D9F-9C9C-372D403D17E0}">
      <dgm:prSet phldrT="[Text]"/>
      <dgm:spPr/>
      <dgm:t>
        <a:bodyPr/>
        <a:lstStyle/>
        <a:p>
          <a:r>
            <a:rPr lang="en-US" dirty="0"/>
            <a:t>What happens to income when number of jobs grow?</a:t>
          </a:r>
        </a:p>
      </dgm:t>
    </dgm:pt>
    <dgm:pt modelId="{C593E76D-802A-4226-BBFF-DBFE20186074}" type="parTrans" cxnId="{43C114F5-C3AF-48A9-920C-214DBDF837EB}">
      <dgm:prSet/>
      <dgm:spPr/>
      <dgm:t>
        <a:bodyPr/>
        <a:lstStyle/>
        <a:p>
          <a:endParaRPr lang="en-US"/>
        </a:p>
      </dgm:t>
    </dgm:pt>
    <dgm:pt modelId="{E5E20AF4-5E3F-4F18-8127-CAAF7755455E}" type="sibTrans" cxnId="{43C114F5-C3AF-48A9-920C-214DBDF837EB}">
      <dgm:prSet/>
      <dgm:spPr/>
      <dgm:t>
        <a:bodyPr/>
        <a:lstStyle/>
        <a:p>
          <a:endParaRPr lang="en-US"/>
        </a:p>
      </dgm:t>
    </dgm:pt>
    <dgm:pt modelId="{767520D7-D627-4822-9EFF-92F69C9C308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Which industries are trending and what do their incomes look like? </a:t>
          </a:r>
        </a:p>
      </dgm:t>
    </dgm:pt>
    <dgm:pt modelId="{ABD299BA-09DA-4530-ADAD-14F7DA68C34D}" type="parTrans" cxnId="{021D698A-706D-42C2-BE14-4892C69A898B}">
      <dgm:prSet/>
      <dgm:spPr/>
      <dgm:t>
        <a:bodyPr/>
        <a:lstStyle/>
        <a:p>
          <a:endParaRPr lang="en-US"/>
        </a:p>
      </dgm:t>
    </dgm:pt>
    <dgm:pt modelId="{3B924238-3C1A-44D6-A311-3688E70F3F7D}" type="sibTrans" cxnId="{021D698A-706D-42C2-BE14-4892C69A898B}">
      <dgm:prSet/>
      <dgm:spPr/>
      <dgm:t>
        <a:bodyPr/>
        <a:lstStyle/>
        <a:p>
          <a:endParaRPr lang="en-US"/>
        </a:p>
      </dgm:t>
    </dgm:pt>
    <dgm:pt modelId="{6FD2359B-8052-4351-8B6F-1A0F41860CAF}">
      <dgm:prSet phldrT="[Text]"/>
      <dgm:spPr/>
      <dgm:t>
        <a:bodyPr/>
        <a:lstStyle/>
        <a:p>
          <a:r>
            <a:rPr lang="en-US" dirty="0"/>
            <a:t>Where does data analytics rank in growth and income?</a:t>
          </a:r>
        </a:p>
      </dgm:t>
    </dgm:pt>
    <dgm:pt modelId="{9167DBF3-D957-4EDD-B498-D1218295039F}" type="parTrans" cxnId="{E53D7BAD-02C7-4835-BBC8-68AAF76114F5}">
      <dgm:prSet/>
      <dgm:spPr/>
      <dgm:t>
        <a:bodyPr/>
        <a:lstStyle/>
        <a:p>
          <a:endParaRPr lang="en-US"/>
        </a:p>
      </dgm:t>
    </dgm:pt>
    <dgm:pt modelId="{12903F16-5FDF-4121-AF3E-93CA615079A0}" type="sibTrans" cxnId="{E53D7BAD-02C7-4835-BBC8-68AAF76114F5}">
      <dgm:prSet/>
      <dgm:spPr/>
      <dgm:t>
        <a:bodyPr/>
        <a:lstStyle/>
        <a:p>
          <a:endParaRPr lang="en-US"/>
        </a:p>
      </dgm:t>
    </dgm:pt>
    <dgm:pt modelId="{876685A2-B06E-43E9-AD1F-FA405D537C09}" type="pres">
      <dgm:prSet presAssocID="{A30A5BCF-5E83-4003-9230-C416E78A93C4}" presName="linearFlow" presStyleCnt="0">
        <dgm:presLayoutVars>
          <dgm:dir/>
          <dgm:resizeHandles val="exact"/>
        </dgm:presLayoutVars>
      </dgm:prSet>
      <dgm:spPr/>
    </dgm:pt>
    <dgm:pt modelId="{82AFCB20-E3EA-4EEE-9FD2-80AFAD216FAD}" type="pres">
      <dgm:prSet presAssocID="{B7FAFF08-0DA6-4D9F-9C9C-372D403D17E0}" presName="composite" presStyleCnt="0"/>
      <dgm:spPr/>
    </dgm:pt>
    <dgm:pt modelId="{7C2F9E27-DDE0-412E-8829-BE5A99E56B77}" type="pres">
      <dgm:prSet presAssocID="{B7FAFF08-0DA6-4D9F-9C9C-372D403D17E0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A847FF36-4F3C-4F3F-A2A2-6B2076CFF3CF}" type="pres">
      <dgm:prSet presAssocID="{B7FAFF08-0DA6-4D9F-9C9C-372D403D17E0}" presName="txShp" presStyleLbl="node1" presStyleIdx="0" presStyleCnt="3">
        <dgm:presLayoutVars>
          <dgm:bulletEnabled val="1"/>
        </dgm:presLayoutVars>
      </dgm:prSet>
      <dgm:spPr/>
    </dgm:pt>
    <dgm:pt modelId="{25A9ABD1-5DBC-4A26-A6CD-79917AD64F3C}" type="pres">
      <dgm:prSet presAssocID="{E5E20AF4-5E3F-4F18-8127-CAAF7755455E}" presName="spacing" presStyleCnt="0"/>
      <dgm:spPr/>
    </dgm:pt>
    <dgm:pt modelId="{23560A23-05C7-42B3-A62D-5A26DA61D5BD}" type="pres">
      <dgm:prSet presAssocID="{767520D7-D627-4822-9EFF-92F69C9C3087}" presName="composite" presStyleCnt="0"/>
      <dgm:spPr/>
    </dgm:pt>
    <dgm:pt modelId="{FACE5E92-DC84-4315-97F0-7E1708359336}" type="pres">
      <dgm:prSet presAssocID="{767520D7-D627-4822-9EFF-92F69C9C3087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9535B0B5-2B17-44AC-A7A5-8447887FE732}" type="pres">
      <dgm:prSet presAssocID="{767520D7-D627-4822-9EFF-92F69C9C3087}" presName="txShp" presStyleLbl="node1" presStyleIdx="1" presStyleCnt="3" custLinFactNeighborX="776" custLinFactNeighborY="0">
        <dgm:presLayoutVars>
          <dgm:bulletEnabled val="1"/>
        </dgm:presLayoutVars>
      </dgm:prSet>
      <dgm:spPr/>
    </dgm:pt>
    <dgm:pt modelId="{02F77748-387D-48D0-BA03-D08841BDBE24}" type="pres">
      <dgm:prSet presAssocID="{3B924238-3C1A-44D6-A311-3688E70F3F7D}" presName="spacing" presStyleCnt="0"/>
      <dgm:spPr/>
    </dgm:pt>
    <dgm:pt modelId="{6FFFEFC6-2316-4C92-90CA-4990EBCC7AED}" type="pres">
      <dgm:prSet presAssocID="{6FD2359B-8052-4351-8B6F-1A0F41860CAF}" presName="composite" presStyleCnt="0"/>
      <dgm:spPr/>
    </dgm:pt>
    <dgm:pt modelId="{A80EE816-336D-4E7B-A123-40BCCA6A320C}" type="pres">
      <dgm:prSet presAssocID="{6FD2359B-8052-4351-8B6F-1A0F41860CA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05351F31-AE80-474D-9E41-201C0F3ADA37}" type="pres">
      <dgm:prSet presAssocID="{6FD2359B-8052-4351-8B6F-1A0F41860CAF}" presName="txShp" presStyleLbl="node1" presStyleIdx="2" presStyleCnt="3">
        <dgm:presLayoutVars>
          <dgm:bulletEnabled val="1"/>
        </dgm:presLayoutVars>
      </dgm:prSet>
      <dgm:spPr/>
    </dgm:pt>
  </dgm:ptLst>
  <dgm:cxnLst>
    <dgm:cxn modelId="{8767AA2D-199E-4BB0-A43C-50C53A772E2F}" type="presOf" srcId="{A30A5BCF-5E83-4003-9230-C416E78A93C4}" destId="{876685A2-B06E-43E9-AD1F-FA405D537C09}" srcOrd="0" destOrd="0" presId="urn:microsoft.com/office/officeart/2005/8/layout/vList3"/>
    <dgm:cxn modelId="{021D698A-706D-42C2-BE14-4892C69A898B}" srcId="{A30A5BCF-5E83-4003-9230-C416E78A93C4}" destId="{767520D7-D627-4822-9EFF-92F69C9C3087}" srcOrd="1" destOrd="0" parTransId="{ABD299BA-09DA-4530-ADAD-14F7DA68C34D}" sibTransId="{3B924238-3C1A-44D6-A311-3688E70F3F7D}"/>
    <dgm:cxn modelId="{CC06A5AC-78DC-44F5-B949-D85E8F1BA5DA}" type="presOf" srcId="{B7FAFF08-0DA6-4D9F-9C9C-372D403D17E0}" destId="{A847FF36-4F3C-4F3F-A2A2-6B2076CFF3CF}" srcOrd="0" destOrd="0" presId="urn:microsoft.com/office/officeart/2005/8/layout/vList3"/>
    <dgm:cxn modelId="{E53D7BAD-02C7-4835-BBC8-68AAF76114F5}" srcId="{A30A5BCF-5E83-4003-9230-C416E78A93C4}" destId="{6FD2359B-8052-4351-8B6F-1A0F41860CAF}" srcOrd="2" destOrd="0" parTransId="{9167DBF3-D957-4EDD-B498-D1218295039F}" sibTransId="{12903F16-5FDF-4121-AF3E-93CA615079A0}"/>
    <dgm:cxn modelId="{32F824C5-31A9-4FBB-9293-85D5A1560297}" type="presOf" srcId="{6FD2359B-8052-4351-8B6F-1A0F41860CAF}" destId="{05351F31-AE80-474D-9E41-201C0F3ADA37}" srcOrd="0" destOrd="0" presId="urn:microsoft.com/office/officeart/2005/8/layout/vList3"/>
    <dgm:cxn modelId="{D8C227F1-4134-46CF-ADCD-569FF65F67DF}" type="presOf" srcId="{767520D7-D627-4822-9EFF-92F69C9C3087}" destId="{9535B0B5-2B17-44AC-A7A5-8447887FE732}" srcOrd="0" destOrd="0" presId="urn:microsoft.com/office/officeart/2005/8/layout/vList3"/>
    <dgm:cxn modelId="{43C114F5-C3AF-48A9-920C-214DBDF837EB}" srcId="{A30A5BCF-5E83-4003-9230-C416E78A93C4}" destId="{B7FAFF08-0DA6-4D9F-9C9C-372D403D17E0}" srcOrd="0" destOrd="0" parTransId="{C593E76D-802A-4226-BBFF-DBFE20186074}" sibTransId="{E5E20AF4-5E3F-4F18-8127-CAAF7755455E}"/>
    <dgm:cxn modelId="{7FE495CD-B861-4C5E-8E26-382470F2B446}" type="presParOf" srcId="{876685A2-B06E-43E9-AD1F-FA405D537C09}" destId="{82AFCB20-E3EA-4EEE-9FD2-80AFAD216FAD}" srcOrd="0" destOrd="0" presId="urn:microsoft.com/office/officeart/2005/8/layout/vList3"/>
    <dgm:cxn modelId="{5C263481-B48C-40E6-BF31-C4182DC8ACF7}" type="presParOf" srcId="{82AFCB20-E3EA-4EEE-9FD2-80AFAD216FAD}" destId="{7C2F9E27-DDE0-412E-8829-BE5A99E56B77}" srcOrd="0" destOrd="0" presId="urn:microsoft.com/office/officeart/2005/8/layout/vList3"/>
    <dgm:cxn modelId="{A00CBAEF-262D-41CB-8033-CFF3E84242B9}" type="presParOf" srcId="{82AFCB20-E3EA-4EEE-9FD2-80AFAD216FAD}" destId="{A847FF36-4F3C-4F3F-A2A2-6B2076CFF3CF}" srcOrd="1" destOrd="0" presId="urn:microsoft.com/office/officeart/2005/8/layout/vList3"/>
    <dgm:cxn modelId="{DED2B818-9C54-4302-A727-ABCD9F2A2971}" type="presParOf" srcId="{876685A2-B06E-43E9-AD1F-FA405D537C09}" destId="{25A9ABD1-5DBC-4A26-A6CD-79917AD64F3C}" srcOrd="1" destOrd="0" presId="urn:microsoft.com/office/officeart/2005/8/layout/vList3"/>
    <dgm:cxn modelId="{11755795-0A1E-4CDC-BD32-D03025A23F87}" type="presParOf" srcId="{876685A2-B06E-43E9-AD1F-FA405D537C09}" destId="{23560A23-05C7-42B3-A62D-5A26DA61D5BD}" srcOrd="2" destOrd="0" presId="urn:microsoft.com/office/officeart/2005/8/layout/vList3"/>
    <dgm:cxn modelId="{23C374DE-FFC0-434B-912C-14806209E1A3}" type="presParOf" srcId="{23560A23-05C7-42B3-A62D-5A26DA61D5BD}" destId="{FACE5E92-DC84-4315-97F0-7E1708359336}" srcOrd="0" destOrd="0" presId="urn:microsoft.com/office/officeart/2005/8/layout/vList3"/>
    <dgm:cxn modelId="{E4E0D395-818B-4661-A48B-CDA57F8A3B25}" type="presParOf" srcId="{23560A23-05C7-42B3-A62D-5A26DA61D5BD}" destId="{9535B0B5-2B17-44AC-A7A5-8447887FE732}" srcOrd="1" destOrd="0" presId="urn:microsoft.com/office/officeart/2005/8/layout/vList3"/>
    <dgm:cxn modelId="{E57EBC00-8C07-4A4D-B7CE-23E8157CAEE9}" type="presParOf" srcId="{876685A2-B06E-43E9-AD1F-FA405D537C09}" destId="{02F77748-387D-48D0-BA03-D08841BDBE24}" srcOrd="3" destOrd="0" presId="urn:microsoft.com/office/officeart/2005/8/layout/vList3"/>
    <dgm:cxn modelId="{E0F46806-B3F7-45DE-A146-E8620F4C6AE7}" type="presParOf" srcId="{876685A2-B06E-43E9-AD1F-FA405D537C09}" destId="{6FFFEFC6-2316-4C92-90CA-4990EBCC7AED}" srcOrd="4" destOrd="0" presId="urn:microsoft.com/office/officeart/2005/8/layout/vList3"/>
    <dgm:cxn modelId="{61D3E8D8-428A-488F-B6CB-21D6C43EA73D}" type="presParOf" srcId="{6FFFEFC6-2316-4C92-90CA-4990EBCC7AED}" destId="{A80EE816-336D-4E7B-A123-40BCCA6A320C}" srcOrd="0" destOrd="0" presId="urn:microsoft.com/office/officeart/2005/8/layout/vList3"/>
    <dgm:cxn modelId="{5BF00E79-66D9-40BB-9149-CC307FAA2C26}" type="presParOf" srcId="{6FFFEFC6-2316-4C92-90CA-4990EBCC7AED}" destId="{05351F31-AE80-474D-9E41-201C0F3ADA3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770AC-E0C0-4EC1-BA80-82A2B4E21014}" type="doc">
      <dgm:prSet loTypeId="urn:microsoft.com/office/officeart/2016/7/layout/RepeatingBendingProcessNew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37FC7FC-C213-460B-A431-02BD6F7BA8CC}">
      <dgm:prSet phldrT="[Text]"/>
      <dgm:spPr/>
      <dgm:t>
        <a:bodyPr/>
        <a:lstStyle/>
        <a:p>
          <a:endParaRPr lang="en-US" b="1" dirty="0"/>
        </a:p>
        <a:p>
          <a:r>
            <a:rPr lang="en-US" b="1" dirty="0"/>
            <a:t>Unemployment</a:t>
          </a:r>
        </a:p>
        <a:p>
          <a:r>
            <a:rPr lang="en-US" b="1" dirty="0"/>
            <a:t>Inflation</a:t>
          </a:r>
        </a:p>
        <a:p>
          <a:r>
            <a:rPr lang="en-US" b="1" dirty="0"/>
            <a:t>GDP</a:t>
          </a:r>
        </a:p>
      </dgm:t>
    </dgm:pt>
    <dgm:pt modelId="{0F97557B-BF28-4A96-A671-00EFBDD451D1}" type="parTrans" cxnId="{EE1F1023-7327-45CD-BFB9-B71832FB4AC9}">
      <dgm:prSet/>
      <dgm:spPr/>
      <dgm:t>
        <a:bodyPr/>
        <a:lstStyle/>
        <a:p>
          <a:endParaRPr lang="en-US"/>
        </a:p>
      </dgm:t>
    </dgm:pt>
    <dgm:pt modelId="{87F1A413-118C-4D47-A80D-22051F3A55CD}" type="sibTrans" cxnId="{EE1F1023-7327-45CD-BFB9-B71832FB4AC9}">
      <dgm:prSet/>
      <dgm:spPr/>
      <dgm:t>
        <a:bodyPr/>
        <a:lstStyle/>
        <a:p>
          <a:endParaRPr lang="en-US"/>
        </a:p>
      </dgm:t>
    </dgm:pt>
    <dgm:pt modelId="{C9C6D31B-4465-44C2-8CC8-8EAB162E3061}">
      <dgm:prSet phldrT="[Text]"/>
      <dgm:spPr/>
      <dgm:t>
        <a:bodyPr/>
        <a:lstStyle/>
        <a:p>
          <a:r>
            <a:rPr lang="en-US" b="1" u="sng" dirty="0"/>
            <a:t>2016</a:t>
          </a:r>
        </a:p>
        <a:p>
          <a:r>
            <a:rPr lang="en-US" b="1" dirty="0"/>
            <a:t>4.9%</a:t>
          </a:r>
        </a:p>
        <a:p>
          <a:r>
            <a:rPr lang="en-US" b="1" dirty="0"/>
            <a:t>2.1%</a:t>
          </a:r>
        </a:p>
        <a:p>
          <a:r>
            <a:rPr lang="en-US" b="1" dirty="0"/>
            <a:t>1.6%</a:t>
          </a:r>
        </a:p>
      </dgm:t>
    </dgm:pt>
    <dgm:pt modelId="{35C0B6CD-7496-449E-A391-C7233F22847C}" type="parTrans" cxnId="{53091738-0F77-4D3F-99AC-0BE28E981566}">
      <dgm:prSet/>
      <dgm:spPr/>
      <dgm:t>
        <a:bodyPr/>
        <a:lstStyle/>
        <a:p>
          <a:endParaRPr lang="en-US"/>
        </a:p>
      </dgm:t>
    </dgm:pt>
    <dgm:pt modelId="{8432E6B7-2E0D-4803-9E92-C086E6AAA1A6}" type="sibTrans" cxnId="{53091738-0F77-4D3F-99AC-0BE28E981566}">
      <dgm:prSet/>
      <dgm:spPr/>
      <dgm:t>
        <a:bodyPr/>
        <a:lstStyle/>
        <a:p>
          <a:endParaRPr lang="en-US"/>
        </a:p>
      </dgm:t>
    </dgm:pt>
    <dgm:pt modelId="{BC3CD71B-B23A-449A-81A8-BE667DD23210}">
      <dgm:prSet phldrT="[Text]"/>
      <dgm:spPr/>
      <dgm:t>
        <a:bodyPr/>
        <a:lstStyle/>
        <a:p>
          <a:r>
            <a:rPr lang="en-US" b="1" u="sng" dirty="0"/>
            <a:t>2017</a:t>
          </a:r>
        </a:p>
        <a:p>
          <a:r>
            <a:rPr lang="en-US" b="1" dirty="0"/>
            <a:t>4.7%</a:t>
          </a:r>
        </a:p>
        <a:p>
          <a:r>
            <a:rPr lang="en-US" b="1" dirty="0"/>
            <a:t>2.1%</a:t>
          </a:r>
        </a:p>
        <a:p>
          <a:r>
            <a:rPr lang="en-US" b="1" dirty="0"/>
            <a:t>2.2%</a:t>
          </a:r>
        </a:p>
      </dgm:t>
    </dgm:pt>
    <dgm:pt modelId="{4ACB945E-7618-442F-B58A-E8D6A2754DF2}" type="parTrans" cxnId="{4B3579C2-F880-43BC-B2A0-E806A0F2B378}">
      <dgm:prSet/>
      <dgm:spPr/>
      <dgm:t>
        <a:bodyPr/>
        <a:lstStyle/>
        <a:p>
          <a:endParaRPr lang="en-US"/>
        </a:p>
      </dgm:t>
    </dgm:pt>
    <dgm:pt modelId="{6D8FB993-07EE-4FB0-A635-53BF6FEC20C5}" type="sibTrans" cxnId="{4B3579C2-F880-43BC-B2A0-E806A0F2B378}">
      <dgm:prSet/>
      <dgm:spPr/>
      <dgm:t>
        <a:bodyPr/>
        <a:lstStyle/>
        <a:p>
          <a:endParaRPr lang="en-US"/>
        </a:p>
      </dgm:t>
    </dgm:pt>
    <dgm:pt modelId="{742DCAA6-2251-4932-9C14-357DF5416172}">
      <dgm:prSet phldrT="[Text]"/>
      <dgm:spPr/>
      <dgm:t>
        <a:bodyPr/>
        <a:lstStyle/>
        <a:p>
          <a:r>
            <a:rPr lang="en-US" b="1" u="sng" dirty="0"/>
            <a:t>2018</a:t>
          </a:r>
        </a:p>
        <a:p>
          <a:r>
            <a:rPr lang="en-US" b="1" dirty="0"/>
            <a:t>4.1%</a:t>
          </a:r>
        </a:p>
        <a:p>
          <a:r>
            <a:rPr lang="en-US" b="1" dirty="0"/>
            <a:t>1.9%</a:t>
          </a:r>
        </a:p>
        <a:p>
          <a:r>
            <a:rPr lang="en-US" b="1" dirty="0"/>
            <a:t>2.9%</a:t>
          </a:r>
        </a:p>
      </dgm:t>
    </dgm:pt>
    <dgm:pt modelId="{6563FB6C-D53F-4ADD-916E-406C07AA9241}" type="parTrans" cxnId="{15770601-458E-47B2-8FB7-A093E6D1F403}">
      <dgm:prSet/>
      <dgm:spPr/>
      <dgm:t>
        <a:bodyPr/>
        <a:lstStyle/>
        <a:p>
          <a:endParaRPr lang="en-US"/>
        </a:p>
      </dgm:t>
    </dgm:pt>
    <dgm:pt modelId="{B82E87C1-C391-4CF3-B76B-DACD3E451DF8}" type="sibTrans" cxnId="{15770601-458E-47B2-8FB7-A093E6D1F403}">
      <dgm:prSet/>
      <dgm:spPr/>
      <dgm:t>
        <a:bodyPr/>
        <a:lstStyle/>
        <a:p>
          <a:endParaRPr lang="en-US"/>
        </a:p>
      </dgm:t>
    </dgm:pt>
    <dgm:pt modelId="{0260D574-E172-492F-B85E-A5162FB0B0F7}" type="pres">
      <dgm:prSet presAssocID="{D16770AC-E0C0-4EC1-BA80-82A2B4E21014}" presName="Name0" presStyleCnt="0">
        <dgm:presLayoutVars>
          <dgm:dir/>
          <dgm:resizeHandles val="exact"/>
        </dgm:presLayoutVars>
      </dgm:prSet>
      <dgm:spPr/>
    </dgm:pt>
    <dgm:pt modelId="{DD9F8615-7044-4F3E-AA17-8A823758113D}" type="pres">
      <dgm:prSet presAssocID="{237FC7FC-C213-460B-A431-02BD6F7BA8CC}" presName="node" presStyleLbl="node1" presStyleIdx="0" presStyleCnt="4">
        <dgm:presLayoutVars>
          <dgm:bulletEnabled val="1"/>
        </dgm:presLayoutVars>
      </dgm:prSet>
      <dgm:spPr/>
    </dgm:pt>
    <dgm:pt modelId="{BF64D82E-5E7B-4605-85A3-28D4B3107FBB}" type="pres">
      <dgm:prSet presAssocID="{87F1A413-118C-4D47-A80D-22051F3A55CD}" presName="sibTrans" presStyleLbl="sibTrans1D1" presStyleIdx="0" presStyleCnt="3"/>
      <dgm:spPr/>
    </dgm:pt>
    <dgm:pt modelId="{5007FECA-F38C-406D-A7FF-7358C0F66329}" type="pres">
      <dgm:prSet presAssocID="{87F1A413-118C-4D47-A80D-22051F3A55CD}" presName="connectorText" presStyleLbl="sibTrans1D1" presStyleIdx="0" presStyleCnt="3"/>
      <dgm:spPr/>
    </dgm:pt>
    <dgm:pt modelId="{285478A1-6532-4732-A3E2-8C14C586AB42}" type="pres">
      <dgm:prSet presAssocID="{C9C6D31B-4465-44C2-8CC8-8EAB162E3061}" presName="node" presStyleLbl="node1" presStyleIdx="1" presStyleCnt="4">
        <dgm:presLayoutVars>
          <dgm:bulletEnabled val="1"/>
        </dgm:presLayoutVars>
      </dgm:prSet>
      <dgm:spPr/>
    </dgm:pt>
    <dgm:pt modelId="{73EAFC7C-7E18-4A94-842A-AD088AC314C3}" type="pres">
      <dgm:prSet presAssocID="{8432E6B7-2E0D-4803-9E92-C086E6AAA1A6}" presName="sibTrans" presStyleLbl="sibTrans1D1" presStyleIdx="1" presStyleCnt="3"/>
      <dgm:spPr/>
    </dgm:pt>
    <dgm:pt modelId="{2C973481-6AFB-41DA-917D-8C6C0EC5E090}" type="pres">
      <dgm:prSet presAssocID="{8432E6B7-2E0D-4803-9E92-C086E6AAA1A6}" presName="connectorText" presStyleLbl="sibTrans1D1" presStyleIdx="1" presStyleCnt="3"/>
      <dgm:spPr/>
    </dgm:pt>
    <dgm:pt modelId="{D883869F-90CA-441C-85E1-45BA8BF3609B}" type="pres">
      <dgm:prSet presAssocID="{BC3CD71B-B23A-449A-81A8-BE667DD23210}" presName="node" presStyleLbl="node1" presStyleIdx="2" presStyleCnt="4">
        <dgm:presLayoutVars>
          <dgm:bulletEnabled val="1"/>
        </dgm:presLayoutVars>
      </dgm:prSet>
      <dgm:spPr/>
    </dgm:pt>
    <dgm:pt modelId="{B4F4EA4C-5F99-4489-8749-12DB0160F830}" type="pres">
      <dgm:prSet presAssocID="{6D8FB993-07EE-4FB0-A635-53BF6FEC20C5}" presName="sibTrans" presStyleLbl="sibTrans1D1" presStyleIdx="2" presStyleCnt="3"/>
      <dgm:spPr/>
    </dgm:pt>
    <dgm:pt modelId="{7DF9CA43-C36D-4746-8161-7BD1F8B602EF}" type="pres">
      <dgm:prSet presAssocID="{6D8FB993-07EE-4FB0-A635-53BF6FEC20C5}" presName="connectorText" presStyleLbl="sibTrans1D1" presStyleIdx="2" presStyleCnt="3"/>
      <dgm:spPr/>
    </dgm:pt>
    <dgm:pt modelId="{28ABBD87-0FCE-4867-A1BB-2A8111DB83BF}" type="pres">
      <dgm:prSet presAssocID="{742DCAA6-2251-4932-9C14-357DF5416172}" presName="node" presStyleLbl="node1" presStyleIdx="3" presStyleCnt="4">
        <dgm:presLayoutVars>
          <dgm:bulletEnabled val="1"/>
        </dgm:presLayoutVars>
      </dgm:prSet>
      <dgm:spPr/>
    </dgm:pt>
  </dgm:ptLst>
  <dgm:cxnLst>
    <dgm:cxn modelId="{15770601-458E-47B2-8FB7-A093E6D1F403}" srcId="{D16770AC-E0C0-4EC1-BA80-82A2B4E21014}" destId="{742DCAA6-2251-4932-9C14-357DF5416172}" srcOrd="3" destOrd="0" parTransId="{6563FB6C-D53F-4ADD-916E-406C07AA9241}" sibTransId="{B82E87C1-C391-4CF3-B76B-DACD3E451DF8}"/>
    <dgm:cxn modelId="{EE1F1023-7327-45CD-BFB9-B71832FB4AC9}" srcId="{D16770AC-E0C0-4EC1-BA80-82A2B4E21014}" destId="{237FC7FC-C213-460B-A431-02BD6F7BA8CC}" srcOrd="0" destOrd="0" parTransId="{0F97557B-BF28-4A96-A671-00EFBDD451D1}" sibTransId="{87F1A413-118C-4D47-A80D-22051F3A55CD}"/>
    <dgm:cxn modelId="{53091738-0F77-4D3F-99AC-0BE28E981566}" srcId="{D16770AC-E0C0-4EC1-BA80-82A2B4E21014}" destId="{C9C6D31B-4465-44C2-8CC8-8EAB162E3061}" srcOrd="1" destOrd="0" parTransId="{35C0B6CD-7496-449E-A391-C7233F22847C}" sibTransId="{8432E6B7-2E0D-4803-9E92-C086E6AAA1A6}"/>
    <dgm:cxn modelId="{50066060-78E8-43DA-977D-12FA86070C64}" type="presOf" srcId="{C9C6D31B-4465-44C2-8CC8-8EAB162E3061}" destId="{285478A1-6532-4732-A3E2-8C14C586AB42}" srcOrd="0" destOrd="0" presId="urn:microsoft.com/office/officeart/2016/7/layout/RepeatingBendingProcessNew"/>
    <dgm:cxn modelId="{3A002065-0800-4591-B86C-23BDE0298361}" type="presOf" srcId="{6D8FB993-07EE-4FB0-A635-53BF6FEC20C5}" destId="{7DF9CA43-C36D-4746-8161-7BD1F8B602EF}" srcOrd="1" destOrd="0" presId="urn:microsoft.com/office/officeart/2016/7/layout/RepeatingBendingProcessNew"/>
    <dgm:cxn modelId="{7CA8776F-C2E6-48B0-A402-2B0110994E14}" type="presOf" srcId="{D16770AC-E0C0-4EC1-BA80-82A2B4E21014}" destId="{0260D574-E172-492F-B85E-A5162FB0B0F7}" srcOrd="0" destOrd="0" presId="urn:microsoft.com/office/officeart/2016/7/layout/RepeatingBendingProcessNew"/>
    <dgm:cxn modelId="{55E53C56-5D83-4BC2-B6B7-9370195B478A}" type="presOf" srcId="{BC3CD71B-B23A-449A-81A8-BE667DD23210}" destId="{D883869F-90CA-441C-85E1-45BA8BF3609B}" srcOrd="0" destOrd="0" presId="urn:microsoft.com/office/officeart/2016/7/layout/RepeatingBendingProcessNew"/>
    <dgm:cxn modelId="{4ED50486-F8E5-4C0A-93E6-A5A24E735FD0}" type="presOf" srcId="{8432E6B7-2E0D-4803-9E92-C086E6AAA1A6}" destId="{73EAFC7C-7E18-4A94-842A-AD088AC314C3}" srcOrd="0" destOrd="0" presId="urn:microsoft.com/office/officeart/2016/7/layout/RepeatingBendingProcessNew"/>
    <dgm:cxn modelId="{19144491-3287-4F12-949F-D8436567D625}" type="presOf" srcId="{237FC7FC-C213-460B-A431-02BD6F7BA8CC}" destId="{DD9F8615-7044-4F3E-AA17-8A823758113D}" srcOrd="0" destOrd="0" presId="urn:microsoft.com/office/officeart/2016/7/layout/RepeatingBendingProcessNew"/>
    <dgm:cxn modelId="{D1ABDBA6-0AE3-4B2F-8B89-684B4A15CEA0}" type="presOf" srcId="{742DCAA6-2251-4932-9C14-357DF5416172}" destId="{28ABBD87-0FCE-4867-A1BB-2A8111DB83BF}" srcOrd="0" destOrd="0" presId="urn:microsoft.com/office/officeart/2016/7/layout/RepeatingBendingProcessNew"/>
    <dgm:cxn modelId="{B8BD0AAE-002B-4D21-80B2-833E2C59A544}" type="presOf" srcId="{8432E6B7-2E0D-4803-9E92-C086E6AAA1A6}" destId="{2C973481-6AFB-41DA-917D-8C6C0EC5E090}" srcOrd="1" destOrd="0" presId="urn:microsoft.com/office/officeart/2016/7/layout/RepeatingBendingProcessNew"/>
    <dgm:cxn modelId="{E10CEDBA-96E9-4D6C-A033-4912A2E403AF}" type="presOf" srcId="{6D8FB993-07EE-4FB0-A635-53BF6FEC20C5}" destId="{B4F4EA4C-5F99-4489-8749-12DB0160F830}" srcOrd="0" destOrd="0" presId="urn:microsoft.com/office/officeart/2016/7/layout/RepeatingBendingProcessNew"/>
    <dgm:cxn modelId="{824EA2C1-5123-4F11-B78E-D8A0B632DA9B}" type="presOf" srcId="{87F1A413-118C-4D47-A80D-22051F3A55CD}" destId="{BF64D82E-5E7B-4605-85A3-28D4B3107FBB}" srcOrd="0" destOrd="0" presId="urn:microsoft.com/office/officeart/2016/7/layout/RepeatingBendingProcessNew"/>
    <dgm:cxn modelId="{4B3579C2-F880-43BC-B2A0-E806A0F2B378}" srcId="{D16770AC-E0C0-4EC1-BA80-82A2B4E21014}" destId="{BC3CD71B-B23A-449A-81A8-BE667DD23210}" srcOrd="2" destOrd="0" parTransId="{4ACB945E-7618-442F-B58A-E8D6A2754DF2}" sibTransId="{6D8FB993-07EE-4FB0-A635-53BF6FEC20C5}"/>
    <dgm:cxn modelId="{87A829FF-1CCC-4216-A980-5EB2C6AA0013}" type="presOf" srcId="{87F1A413-118C-4D47-A80D-22051F3A55CD}" destId="{5007FECA-F38C-406D-A7FF-7358C0F66329}" srcOrd="1" destOrd="0" presId="urn:microsoft.com/office/officeart/2016/7/layout/RepeatingBendingProcessNew"/>
    <dgm:cxn modelId="{B461FD21-DB14-49E3-9066-E44F4C21BA22}" type="presParOf" srcId="{0260D574-E172-492F-B85E-A5162FB0B0F7}" destId="{DD9F8615-7044-4F3E-AA17-8A823758113D}" srcOrd="0" destOrd="0" presId="urn:microsoft.com/office/officeart/2016/7/layout/RepeatingBendingProcessNew"/>
    <dgm:cxn modelId="{7A8F1091-7BC5-4F8B-A5E8-638F1F97446F}" type="presParOf" srcId="{0260D574-E172-492F-B85E-A5162FB0B0F7}" destId="{BF64D82E-5E7B-4605-85A3-28D4B3107FBB}" srcOrd="1" destOrd="0" presId="urn:microsoft.com/office/officeart/2016/7/layout/RepeatingBendingProcessNew"/>
    <dgm:cxn modelId="{F7D94A56-BA57-4D5F-BC1A-EA5D57D69ED0}" type="presParOf" srcId="{BF64D82E-5E7B-4605-85A3-28D4B3107FBB}" destId="{5007FECA-F38C-406D-A7FF-7358C0F66329}" srcOrd="0" destOrd="0" presId="urn:microsoft.com/office/officeart/2016/7/layout/RepeatingBendingProcessNew"/>
    <dgm:cxn modelId="{44977ED3-FF07-40C2-9BFB-BA3916D7A827}" type="presParOf" srcId="{0260D574-E172-492F-B85E-A5162FB0B0F7}" destId="{285478A1-6532-4732-A3E2-8C14C586AB42}" srcOrd="2" destOrd="0" presId="urn:microsoft.com/office/officeart/2016/7/layout/RepeatingBendingProcessNew"/>
    <dgm:cxn modelId="{7F510198-B701-492C-9839-83842056DAD0}" type="presParOf" srcId="{0260D574-E172-492F-B85E-A5162FB0B0F7}" destId="{73EAFC7C-7E18-4A94-842A-AD088AC314C3}" srcOrd="3" destOrd="0" presId="urn:microsoft.com/office/officeart/2016/7/layout/RepeatingBendingProcessNew"/>
    <dgm:cxn modelId="{E55C232C-DFE4-4C80-8E42-4D9F92800A98}" type="presParOf" srcId="{73EAFC7C-7E18-4A94-842A-AD088AC314C3}" destId="{2C973481-6AFB-41DA-917D-8C6C0EC5E090}" srcOrd="0" destOrd="0" presId="urn:microsoft.com/office/officeart/2016/7/layout/RepeatingBendingProcessNew"/>
    <dgm:cxn modelId="{6DFC21C2-1B4F-480A-8A14-BC6E6994256F}" type="presParOf" srcId="{0260D574-E172-492F-B85E-A5162FB0B0F7}" destId="{D883869F-90CA-441C-85E1-45BA8BF3609B}" srcOrd="4" destOrd="0" presId="urn:microsoft.com/office/officeart/2016/7/layout/RepeatingBendingProcessNew"/>
    <dgm:cxn modelId="{9C44CF45-50ED-4AF4-82C4-F11FDF5DBA0F}" type="presParOf" srcId="{0260D574-E172-492F-B85E-A5162FB0B0F7}" destId="{B4F4EA4C-5F99-4489-8749-12DB0160F830}" srcOrd="5" destOrd="0" presId="urn:microsoft.com/office/officeart/2016/7/layout/RepeatingBendingProcessNew"/>
    <dgm:cxn modelId="{3D366344-374B-4279-87B9-6CAE56BA37DA}" type="presParOf" srcId="{B4F4EA4C-5F99-4489-8749-12DB0160F830}" destId="{7DF9CA43-C36D-4746-8161-7BD1F8B602EF}" srcOrd="0" destOrd="0" presId="urn:microsoft.com/office/officeart/2016/7/layout/RepeatingBendingProcessNew"/>
    <dgm:cxn modelId="{1E9FA5E4-DA48-4117-A1D3-8E59737C4565}" type="presParOf" srcId="{0260D574-E172-492F-B85E-A5162FB0B0F7}" destId="{28ABBD87-0FCE-4867-A1BB-2A8111DB83BF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1186D8-C383-4DEF-8047-EC69E26E719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A176E87-C3E8-4EE1-8BEF-69A8E0492774}">
      <dgm:prSet phldrT="[Text]"/>
      <dgm:spPr/>
      <dgm:t>
        <a:bodyPr/>
        <a:lstStyle/>
        <a:p>
          <a:r>
            <a:rPr lang="en-US">
              <a:latin typeface="+mj-lt"/>
              <a:ea typeface="+mj-ea"/>
              <a:cs typeface="+mj-cs"/>
            </a:rPr>
            <a:t>Where does Tech Industry rank in growth and income nationwide?</a:t>
          </a:r>
          <a:endParaRPr lang="en-US"/>
        </a:p>
      </dgm:t>
    </dgm:pt>
    <dgm:pt modelId="{1160B0D1-40A3-40AF-905B-9B777EFC02CD}" type="parTrans" cxnId="{7FDCF76C-C704-4CAE-B233-B97732098E87}">
      <dgm:prSet/>
      <dgm:spPr/>
      <dgm:t>
        <a:bodyPr/>
        <a:lstStyle/>
        <a:p>
          <a:endParaRPr lang="en-US"/>
        </a:p>
      </dgm:t>
    </dgm:pt>
    <dgm:pt modelId="{4F4E1D15-6887-4556-9ACB-929DDAA0F689}" type="sibTrans" cxnId="{7FDCF76C-C704-4CAE-B233-B97732098E87}">
      <dgm:prSet/>
      <dgm:spPr/>
      <dgm:t>
        <a:bodyPr/>
        <a:lstStyle/>
        <a:p>
          <a:endParaRPr lang="en-US"/>
        </a:p>
      </dgm:t>
    </dgm:pt>
    <dgm:pt modelId="{46EC4C4B-57AD-4F35-8161-93BC13ACE7CE}">
      <dgm:prSet phldrT="[Text]"/>
      <dgm:spPr/>
      <dgm:t>
        <a:bodyPr/>
        <a:lstStyle/>
        <a:p>
          <a:r>
            <a:rPr lang="en-US">
              <a:latin typeface="+mj-lt"/>
              <a:ea typeface="+mj-ea"/>
              <a:cs typeface="+mj-cs"/>
            </a:rPr>
            <a:t>Is there any correlation between choosing a career in the Tech Industry and the income leve</a:t>
          </a:r>
          <a:r>
            <a:rPr lang="en-US"/>
            <a:t>l?</a:t>
          </a:r>
          <a:br>
            <a:rPr lang="en-US">
              <a:latin typeface="+mj-lt"/>
              <a:ea typeface="+mj-ea"/>
              <a:cs typeface="+mj-cs"/>
            </a:rPr>
          </a:br>
          <a:endParaRPr lang="en-US"/>
        </a:p>
      </dgm:t>
    </dgm:pt>
    <dgm:pt modelId="{A23CB76B-AADC-4EA2-8685-1E09183D279C}" type="parTrans" cxnId="{6E035AE7-0AA2-4916-8E77-7536171DD28F}">
      <dgm:prSet/>
      <dgm:spPr/>
      <dgm:t>
        <a:bodyPr/>
        <a:lstStyle/>
        <a:p>
          <a:endParaRPr lang="en-US"/>
        </a:p>
      </dgm:t>
    </dgm:pt>
    <dgm:pt modelId="{523E2956-FC26-4538-A990-90F4442848B6}" type="sibTrans" cxnId="{6E035AE7-0AA2-4916-8E77-7536171DD28F}">
      <dgm:prSet/>
      <dgm:spPr/>
      <dgm:t>
        <a:bodyPr/>
        <a:lstStyle/>
        <a:p>
          <a:endParaRPr lang="en-US"/>
        </a:p>
      </dgm:t>
    </dgm:pt>
    <dgm:pt modelId="{DF6019CA-B228-4E17-B368-0C268D8A9B4E}">
      <dgm:prSet phldrT="[Text]"/>
      <dgm:spPr/>
      <dgm:t>
        <a:bodyPr/>
        <a:lstStyle/>
        <a:p>
          <a:r>
            <a:rPr lang="en-US"/>
            <a:t>Are we in a right career path?</a:t>
          </a:r>
        </a:p>
      </dgm:t>
    </dgm:pt>
    <dgm:pt modelId="{54CDAD52-D2FE-4809-9CAD-9D29AC1B3A0A}" type="parTrans" cxnId="{CB8E11C2-FDD2-4CF9-AB91-C95006A4A69B}">
      <dgm:prSet/>
      <dgm:spPr/>
      <dgm:t>
        <a:bodyPr/>
        <a:lstStyle/>
        <a:p>
          <a:endParaRPr lang="en-US"/>
        </a:p>
      </dgm:t>
    </dgm:pt>
    <dgm:pt modelId="{6F1BCB9C-44DD-4F8F-8E1C-5091A70F815B}" type="sibTrans" cxnId="{CB8E11C2-FDD2-4CF9-AB91-C95006A4A69B}">
      <dgm:prSet/>
      <dgm:spPr/>
      <dgm:t>
        <a:bodyPr/>
        <a:lstStyle/>
        <a:p>
          <a:endParaRPr lang="en-US"/>
        </a:p>
      </dgm:t>
    </dgm:pt>
    <dgm:pt modelId="{677102B3-3730-4999-BEB5-52CE133CF9AF}" type="pres">
      <dgm:prSet presAssocID="{DA1186D8-C383-4DEF-8047-EC69E26E7191}" presName="vert0" presStyleCnt="0">
        <dgm:presLayoutVars>
          <dgm:dir/>
          <dgm:animOne val="branch"/>
          <dgm:animLvl val="lvl"/>
        </dgm:presLayoutVars>
      </dgm:prSet>
      <dgm:spPr/>
    </dgm:pt>
    <dgm:pt modelId="{AA3CCC9C-33D2-4919-97D8-CAA608B7C2E8}" type="pres">
      <dgm:prSet presAssocID="{CA176E87-C3E8-4EE1-8BEF-69A8E0492774}" presName="thickLine" presStyleLbl="alignNode1" presStyleIdx="0" presStyleCnt="3"/>
      <dgm:spPr/>
    </dgm:pt>
    <dgm:pt modelId="{64BB8C91-4A94-4518-ADEF-953EAAA2673D}" type="pres">
      <dgm:prSet presAssocID="{CA176E87-C3E8-4EE1-8BEF-69A8E0492774}" presName="horz1" presStyleCnt="0"/>
      <dgm:spPr/>
    </dgm:pt>
    <dgm:pt modelId="{B30BC9D0-6635-4063-9F1D-5F3EB109D16E}" type="pres">
      <dgm:prSet presAssocID="{CA176E87-C3E8-4EE1-8BEF-69A8E0492774}" presName="tx1" presStyleLbl="revTx" presStyleIdx="0" presStyleCnt="3"/>
      <dgm:spPr/>
    </dgm:pt>
    <dgm:pt modelId="{08BB5713-6857-449F-B32B-06E2E9EECD14}" type="pres">
      <dgm:prSet presAssocID="{CA176E87-C3E8-4EE1-8BEF-69A8E0492774}" presName="vert1" presStyleCnt="0"/>
      <dgm:spPr/>
    </dgm:pt>
    <dgm:pt modelId="{AFA53D32-E85C-4654-87DD-93CD13BE723B}" type="pres">
      <dgm:prSet presAssocID="{46EC4C4B-57AD-4F35-8161-93BC13ACE7CE}" presName="thickLine" presStyleLbl="alignNode1" presStyleIdx="1" presStyleCnt="3"/>
      <dgm:spPr/>
    </dgm:pt>
    <dgm:pt modelId="{7AA0771C-2255-4C43-A242-BD4878182ADC}" type="pres">
      <dgm:prSet presAssocID="{46EC4C4B-57AD-4F35-8161-93BC13ACE7CE}" presName="horz1" presStyleCnt="0"/>
      <dgm:spPr/>
    </dgm:pt>
    <dgm:pt modelId="{F7A00C7F-BCCB-4091-970B-EFA00D9E1743}" type="pres">
      <dgm:prSet presAssocID="{46EC4C4B-57AD-4F35-8161-93BC13ACE7CE}" presName="tx1" presStyleLbl="revTx" presStyleIdx="1" presStyleCnt="3"/>
      <dgm:spPr/>
    </dgm:pt>
    <dgm:pt modelId="{D2929F29-AACC-4DEB-895E-B4A9856572E1}" type="pres">
      <dgm:prSet presAssocID="{46EC4C4B-57AD-4F35-8161-93BC13ACE7CE}" presName="vert1" presStyleCnt="0"/>
      <dgm:spPr/>
    </dgm:pt>
    <dgm:pt modelId="{F586623D-6973-4D96-AF8E-36A9462E0665}" type="pres">
      <dgm:prSet presAssocID="{DF6019CA-B228-4E17-B368-0C268D8A9B4E}" presName="thickLine" presStyleLbl="alignNode1" presStyleIdx="2" presStyleCnt="3"/>
      <dgm:spPr/>
    </dgm:pt>
    <dgm:pt modelId="{0B4CB764-FED0-4FB2-AA39-54A02A7D9B91}" type="pres">
      <dgm:prSet presAssocID="{DF6019CA-B228-4E17-B368-0C268D8A9B4E}" presName="horz1" presStyleCnt="0"/>
      <dgm:spPr/>
    </dgm:pt>
    <dgm:pt modelId="{E75AC40D-CA77-4927-84C2-40709DEF6E53}" type="pres">
      <dgm:prSet presAssocID="{DF6019CA-B228-4E17-B368-0C268D8A9B4E}" presName="tx1" presStyleLbl="revTx" presStyleIdx="2" presStyleCnt="3"/>
      <dgm:spPr/>
    </dgm:pt>
    <dgm:pt modelId="{0BCD870B-7C53-4B21-894D-FEC69FFA7C18}" type="pres">
      <dgm:prSet presAssocID="{DF6019CA-B228-4E17-B368-0C268D8A9B4E}" presName="vert1" presStyleCnt="0"/>
      <dgm:spPr/>
    </dgm:pt>
  </dgm:ptLst>
  <dgm:cxnLst>
    <dgm:cxn modelId="{3B4C2928-DFB6-48A8-848C-348CA2078A9A}" type="presOf" srcId="{46EC4C4B-57AD-4F35-8161-93BC13ACE7CE}" destId="{F7A00C7F-BCCB-4091-970B-EFA00D9E1743}" srcOrd="0" destOrd="0" presId="urn:microsoft.com/office/officeart/2008/layout/LinedList"/>
    <dgm:cxn modelId="{AA570F4A-D8A3-4DAD-BDD0-0E61AF535A4A}" type="presOf" srcId="{DA1186D8-C383-4DEF-8047-EC69E26E7191}" destId="{677102B3-3730-4999-BEB5-52CE133CF9AF}" srcOrd="0" destOrd="0" presId="urn:microsoft.com/office/officeart/2008/layout/LinedList"/>
    <dgm:cxn modelId="{7FDCF76C-C704-4CAE-B233-B97732098E87}" srcId="{DA1186D8-C383-4DEF-8047-EC69E26E7191}" destId="{CA176E87-C3E8-4EE1-8BEF-69A8E0492774}" srcOrd="0" destOrd="0" parTransId="{1160B0D1-40A3-40AF-905B-9B777EFC02CD}" sibTransId="{4F4E1D15-6887-4556-9ACB-929DDAA0F689}"/>
    <dgm:cxn modelId="{39074B74-91E6-4A44-B4B4-2D88E46D8629}" type="presOf" srcId="{CA176E87-C3E8-4EE1-8BEF-69A8E0492774}" destId="{B30BC9D0-6635-4063-9F1D-5F3EB109D16E}" srcOrd="0" destOrd="0" presId="urn:microsoft.com/office/officeart/2008/layout/LinedList"/>
    <dgm:cxn modelId="{3229B474-CEAD-4471-AF2C-391FFB59334C}" type="presOf" srcId="{DF6019CA-B228-4E17-B368-0C268D8A9B4E}" destId="{E75AC40D-CA77-4927-84C2-40709DEF6E53}" srcOrd="0" destOrd="0" presId="urn:microsoft.com/office/officeart/2008/layout/LinedList"/>
    <dgm:cxn modelId="{CB8E11C2-FDD2-4CF9-AB91-C95006A4A69B}" srcId="{DA1186D8-C383-4DEF-8047-EC69E26E7191}" destId="{DF6019CA-B228-4E17-B368-0C268D8A9B4E}" srcOrd="2" destOrd="0" parTransId="{54CDAD52-D2FE-4809-9CAD-9D29AC1B3A0A}" sibTransId="{6F1BCB9C-44DD-4F8F-8E1C-5091A70F815B}"/>
    <dgm:cxn modelId="{6E035AE7-0AA2-4916-8E77-7536171DD28F}" srcId="{DA1186D8-C383-4DEF-8047-EC69E26E7191}" destId="{46EC4C4B-57AD-4F35-8161-93BC13ACE7CE}" srcOrd="1" destOrd="0" parTransId="{A23CB76B-AADC-4EA2-8685-1E09183D279C}" sibTransId="{523E2956-FC26-4538-A990-90F4442848B6}"/>
    <dgm:cxn modelId="{DABC5504-1087-4325-B617-1178BF402171}" type="presParOf" srcId="{677102B3-3730-4999-BEB5-52CE133CF9AF}" destId="{AA3CCC9C-33D2-4919-97D8-CAA608B7C2E8}" srcOrd="0" destOrd="0" presId="urn:microsoft.com/office/officeart/2008/layout/LinedList"/>
    <dgm:cxn modelId="{CEAC08B0-BA33-4197-92C6-B9774B271F9F}" type="presParOf" srcId="{677102B3-3730-4999-BEB5-52CE133CF9AF}" destId="{64BB8C91-4A94-4518-ADEF-953EAAA2673D}" srcOrd="1" destOrd="0" presId="urn:microsoft.com/office/officeart/2008/layout/LinedList"/>
    <dgm:cxn modelId="{149FD3E4-D5F2-43B9-90BF-3619B1E386C3}" type="presParOf" srcId="{64BB8C91-4A94-4518-ADEF-953EAAA2673D}" destId="{B30BC9D0-6635-4063-9F1D-5F3EB109D16E}" srcOrd="0" destOrd="0" presId="urn:microsoft.com/office/officeart/2008/layout/LinedList"/>
    <dgm:cxn modelId="{02074B1A-F791-4DB3-AF10-B1F74198E01B}" type="presParOf" srcId="{64BB8C91-4A94-4518-ADEF-953EAAA2673D}" destId="{08BB5713-6857-449F-B32B-06E2E9EECD14}" srcOrd="1" destOrd="0" presId="urn:microsoft.com/office/officeart/2008/layout/LinedList"/>
    <dgm:cxn modelId="{55BBCA4D-1CEB-45E4-8C49-F62D92854D80}" type="presParOf" srcId="{677102B3-3730-4999-BEB5-52CE133CF9AF}" destId="{AFA53D32-E85C-4654-87DD-93CD13BE723B}" srcOrd="2" destOrd="0" presId="urn:microsoft.com/office/officeart/2008/layout/LinedList"/>
    <dgm:cxn modelId="{DFF6243A-FCB9-4991-BDB8-9C9FB5D96820}" type="presParOf" srcId="{677102B3-3730-4999-BEB5-52CE133CF9AF}" destId="{7AA0771C-2255-4C43-A242-BD4878182ADC}" srcOrd="3" destOrd="0" presId="urn:microsoft.com/office/officeart/2008/layout/LinedList"/>
    <dgm:cxn modelId="{0852C1EF-0931-41E8-A8F9-3A876A033FE7}" type="presParOf" srcId="{7AA0771C-2255-4C43-A242-BD4878182ADC}" destId="{F7A00C7F-BCCB-4091-970B-EFA00D9E1743}" srcOrd="0" destOrd="0" presId="urn:microsoft.com/office/officeart/2008/layout/LinedList"/>
    <dgm:cxn modelId="{A202BBBC-A488-4CEC-A1E8-9007B2984566}" type="presParOf" srcId="{7AA0771C-2255-4C43-A242-BD4878182ADC}" destId="{D2929F29-AACC-4DEB-895E-B4A9856572E1}" srcOrd="1" destOrd="0" presId="urn:microsoft.com/office/officeart/2008/layout/LinedList"/>
    <dgm:cxn modelId="{F08E233F-D5F3-4BF5-9590-6B3089D67429}" type="presParOf" srcId="{677102B3-3730-4999-BEB5-52CE133CF9AF}" destId="{F586623D-6973-4D96-AF8E-36A9462E0665}" srcOrd="4" destOrd="0" presId="urn:microsoft.com/office/officeart/2008/layout/LinedList"/>
    <dgm:cxn modelId="{99C7FDDF-82A7-4ECB-A837-F905A78A607E}" type="presParOf" srcId="{677102B3-3730-4999-BEB5-52CE133CF9AF}" destId="{0B4CB764-FED0-4FB2-AA39-54A02A7D9B91}" srcOrd="5" destOrd="0" presId="urn:microsoft.com/office/officeart/2008/layout/LinedList"/>
    <dgm:cxn modelId="{D68955F7-BC67-4370-B6C0-E2BAC760E117}" type="presParOf" srcId="{0B4CB764-FED0-4FB2-AA39-54A02A7D9B91}" destId="{E75AC40D-CA77-4927-84C2-40709DEF6E53}" srcOrd="0" destOrd="0" presId="urn:microsoft.com/office/officeart/2008/layout/LinedList"/>
    <dgm:cxn modelId="{61030409-7898-4A71-8D83-0247B8D0A3F2}" type="presParOf" srcId="{0B4CB764-FED0-4FB2-AA39-54A02A7D9B91}" destId="{0BCD870B-7C53-4B21-894D-FEC69FFA7C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36929B-1218-4B48-B9C9-89CF0F34C27B}" type="doc">
      <dgm:prSet loTypeId="urn:microsoft.com/office/officeart/2005/8/layout/arrow5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0B70B26-6795-4375-A9B8-33826DB93813}">
      <dgm:prSet phldrT="[Text]"/>
      <dgm:spPr/>
      <dgm:t>
        <a:bodyPr/>
        <a:lstStyle/>
        <a:p>
          <a:r>
            <a:rPr lang="en-US" dirty="0"/>
            <a:t>3.5% growth in data jobs </a:t>
          </a:r>
        </a:p>
      </dgm:t>
    </dgm:pt>
    <dgm:pt modelId="{DAAB6AD6-B643-4C09-A1FA-DD8AAAA180FC}" type="parTrans" cxnId="{7628559A-BF12-48B9-9C7D-056A69E7B963}">
      <dgm:prSet/>
      <dgm:spPr/>
      <dgm:t>
        <a:bodyPr/>
        <a:lstStyle/>
        <a:p>
          <a:endParaRPr lang="en-US"/>
        </a:p>
      </dgm:t>
    </dgm:pt>
    <dgm:pt modelId="{C87D6F11-7737-4972-B06B-BEA5804501AD}" type="sibTrans" cxnId="{7628559A-BF12-48B9-9C7D-056A69E7B963}">
      <dgm:prSet/>
      <dgm:spPr/>
      <dgm:t>
        <a:bodyPr/>
        <a:lstStyle/>
        <a:p>
          <a:endParaRPr lang="en-US"/>
        </a:p>
      </dgm:t>
    </dgm:pt>
    <dgm:pt modelId="{E81AE6B5-EF50-4B75-B88F-DC86CE3CDD0F}">
      <dgm:prSet phldrT="[Text]"/>
      <dgm:spPr/>
      <dgm:t>
        <a:bodyPr/>
        <a:lstStyle/>
        <a:p>
          <a:r>
            <a:rPr lang="en-US" dirty="0"/>
            <a:t>2.8% growth in median income</a:t>
          </a:r>
        </a:p>
      </dgm:t>
    </dgm:pt>
    <dgm:pt modelId="{8A758D5F-6F7E-44AD-AA8A-E30F5EC53F4D}" type="parTrans" cxnId="{0ED5823A-9C1D-4C48-80EC-8608FDDB601D}">
      <dgm:prSet/>
      <dgm:spPr/>
      <dgm:t>
        <a:bodyPr/>
        <a:lstStyle/>
        <a:p>
          <a:endParaRPr lang="en-US"/>
        </a:p>
      </dgm:t>
    </dgm:pt>
    <dgm:pt modelId="{63D878E1-B830-4B7F-A66E-1C80E62A1385}" type="sibTrans" cxnId="{0ED5823A-9C1D-4C48-80EC-8608FDDB601D}">
      <dgm:prSet/>
      <dgm:spPr/>
      <dgm:t>
        <a:bodyPr/>
        <a:lstStyle/>
        <a:p>
          <a:endParaRPr lang="en-US"/>
        </a:p>
      </dgm:t>
    </dgm:pt>
    <dgm:pt modelId="{D16887BD-45F1-438D-AF5E-0CDD202C7159}" type="pres">
      <dgm:prSet presAssocID="{0C36929B-1218-4B48-B9C9-89CF0F34C27B}" presName="diagram" presStyleCnt="0">
        <dgm:presLayoutVars>
          <dgm:dir/>
          <dgm:resizeHandles val="exact"/>
        </dgm:presLayoutVars>
      </dgm:prSet>
      <dgm:spPr/>
    </dgm:pt>
    <dgm:pt modelId="{52F4E189-9B5C-4B58-883C-3221FD3F916E}" type="pres">
      <dgm:prSet presAssocID="{C0B70B26-6795-4375-A9B8-33826DB93813}" presName="arrow" presStyleLbl="node1" presStyleIdx="0" presStyleCnt="2">
        <dgm:presLayoutVars>
          <dgm:bulletEnabled val="1"/>
        </dgm:presLayoutVars>
      </dgm:prSet>
      <dgm:spPr/>
    </dgm:pt>
    <dgm:pt modelId="{0370BE10-6C83-4891-89C7-DD448804F998}" type="pres">
      <dgm:prSet presAssocID="{E81AE6B5-EF50-4B75-B88F-DC86CE3CDD0F}" presName="arrow" presStyleLbl="node1" presStyleIdx="1" presStyleCnt="2">
        <dgm:presLayoutVars>
          <dgm:bulletEnabled val="1"/>
        </dgm:presLayoutVars>
      </dgm:prSet>
      <dgm:spPr/>
    </dgm:pt>
  </dgm:ptLst>
  <dgm:cxnLst>
    <dgm:cxn modelId="{0ED5823A-9C1D-4C48-80EC-8608FDDB601D}" srcId="{0C36929B-1218-4B48-B9C9-89CF0F34C27B}" destId="{E81AE6B5-EF50-4B75-B88F-DC86CE3CDD0F}" srcOrd="1" destOrd="0" parTransId="{8A758D5F-6F7E-44AD-AA8A-E30F5EC53F4D}" sibTransId="{63D878E1-B830-4B7F-A66E-1C80E62A1385}"/>
    <dgm:cxn modelId="{2F93FF41-7028-4168-80D9-60E5A61C4D50}" type="presOf" srcId="{C0B70B26-6795-4375-A9B8-33826DB93813}" destId="{52F4E189-9B5C-4B58-883C-3221FD3F916E}" srcOrd="0" destOrd="0" presId="urn:microsoft.com/office/officeart/2005/8/layout/arrow5"/>
    <dgm:cxn modelId="{23751168-370E-4131-A7C7-4AD4C856FC19}" type="presOf" srcId="{E81AE6B5-EF50-4B75-B88F-DC86CE3CDD0F}" destId="{0370BE10-6C83-4891-89C7-DD448804F998}" srcOrd="0" destOrd="0" presId="urn:microsoft.com/office/officeart/2005/8/layout/arrow5"/>
    <dgm:cxn modelId="{FE4BB150-EA9D-4A0D-AD81-9C847A51489E}" type="presOf" srcId="{0C36929B-1218-4B48-B9C9-89CF0F34C27B}" destId="{D16887BD-45F1-438D-AF5E-0CDD202C7159}" srcOrd="0" destOrd="0" presId="urn:microsoft.com/office/officeart/2005/8/layout/arrow5"/>
    <dgm:cxn modelId="{7628559A-BF12-48B9-9C7D-056A69E7B963}" srcId="{0C36929B-1218-4B48-B9C9-89CF0F34C27B}" destId="{C0B70B26-6795-4375-A9B8-33826DB93813}" srcOrd="0" destOrd="0" parTransId="{DAAB6AD6-B643-4C09-A1FA-DD8AAAA180FC}" sibTransId="{C87D6F11-7737-4972-B06B-BEA5804501AD}"/>
    <dgm:cxn modelId="{EED17A83-BBCD-4A48-9ADF-A0BD80B8C176}" type="presParOf" srcId="{D16887BD-45F1-438D-AF5E-0CDD202C7159}" destId="{52F4E189-9B5C-4B58-883C-3221FD3F916E}" srcOrd="0" destOrd="0" presId="urn:microsoft.com/office/officeart/2005/8/layout/arrow5"/>
    <dgm:cxn modelId="{56397F6C-AE90-4987-816E-D144B9DD6370}" type="presParOf" srcId="{D16887BD-45F1-438D-AF5E-0CDD202C7159}" destId="{0370BE10-6C83-4891-89C7-DD448804F998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7FF36-4F3C-4F3F-A2A2-6B2076CFF3CF}">
      <dsp:nvSpPr>
        <dsp:cNvPr id="0" name=""/>
        <dsp:cNvSpPr/>
      </dsp:nvSpPr>
      <dsp:spPr>
        <a:xfrm rot="10800000">
          <a:off x="1558761" y="22"/>
          <a:ext cx="5147881" cy="104846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34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happens to income when number of jobs grow?</a:t>
          </a:r>
        </a:p>
      </dsp:txBody>
      <dsp:txXfrm rot="10800000">
        <a:off x="1820876" y="22"/>
        <a:ext cx="4885766" cy="1048460"/>
      </dsp:txXfrm>
    </dsp:sp>
    <dsp:sp modelId="{7C2F9E27-DDE0-412E-8829-BE5A99E56B77}">
      <dsp:nvSpPr>
        <dsp:cNvPr id="0" name=""/>
        <dsp:cNvSpPr/>
      </dsp:nvSpPr>
      <dsp:spPr>
        <a:xfrm>
          <a:off x="1034531" y="22"/>
          <a:ext cx="1048460" cy="10484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35B0B5-2B17-44AC-A7A5-8447887FE732}">
      <dsp:nvSpPr>
        <dsp:cNvPr id="0" name=""/>
        <dsp:cNvSpPr/>
      </dsp:nvSpPr>
      <dsp:spPr>
        <a:xfrm rot="10800000">
          <a:off x="1598709" y="1361456"/>
          <a:ext cx="5147881" cy="104846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34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Which industries are trending and what do their incomes look like? </a:t>
          </a:r>
        </a:p>
      </dsp:txBody>
      <dsp:txXfrm rot="10800000">
        <a:off x="1860824" y="1361456"/>
        <a:ext cx="4885766" cy="1048460"/>
      </dsp:txXfrm>
    </dsp:sp>
    <dsp:sp modelId="{FACE5E92-DC84-4315-97F0-7E1708359336}">
      <dsp:nvSpPr>
        <dsp:cNvPr id="0" name=""/>
        <dsp:cNvSpPr/>
      </dsp:nvSpPr>
      <dsp:spPr>
        <a:xfrm>
          <a:off x="1034531" y="1361456"/>
          <a:ext cx="1048460" cy="104846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1F31-AE80-474D-9E41-201C0F3ADA37}">
      <dsp:nvSpPr>
        <dsp:cNvPr id="0" name=""/>
        <dsp:cNvSpPr/>
      </dsp:nvSpPr>
      <dsp:spPr>
        <a:xfrm rot="10800000">
          <a:off x="1558761" y="2722890"/>
          <a:ext cx="5147881" cy="104846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342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Where does data analytics rank in growth and income?</a:t>
          </a:r>
        </a:p>
      </dsp:txBody>
      <dsp:txXfrm rot="10800000">
        <a:off x="1820876" y="2722890"/>
        <a:ext cx="4885766" cy="1048460"/>
      </dsp:txXfrm>
    </dsp:sp>
    <dsp:sp modelId="{A80EE816-336D-4E7B-A123-40BCCA6A320C}">
      <dsp:nvSpPr>
        <dsp:cNvPr id="0" name=""/>
        <dsp:cNvSpPr/>
      </dsp:nvSpPr>
      <dsp:spPr>
        <a:xfrm>
          <a:off x="1034531" y="2722890"/>
          <a:ext cx="1048460" cy="10484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4D82E-5E7B-4605-85A3-28D4B3107FBB}">
      <dsp:nvSpPr>
        <dsp:cNvPr id="0" name=""/>
        <dsp:cNvSpPr/>
      </dsp:nvSpPr>
      <dsp:spPr>
        <a:xfrm>
          <a:off x="1701525" y="1424168"/>
          <a:ext cx="3605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55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2024" y="1467931"/>
        <a:ext cx="19557" cy="3915"/>
      </dsp:txXfrm>
    </dsp:sp>
    <dsp:sp modelId="{DD9F8615-7044-4F3E-AA17-8A823758113D}">
      <dsp:nvSpPr>
        <dsp:cNvPr id="0" name=""/>
        <dsp:cNvSpPr/>
      </dsp:nvSpPr>
      <dsp:spPr>
        <a:xfrm>
          <a:off x="2651" y="959686"/>
          <a:ext cx="1700674" cy="10204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334" tIns="87474" rIns="83334" bIns="8747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Unemployment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Inflation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GDP</a:t>
          </a:r>
        </a:p>
      </dsp:txBody>
      <dsp:txXfrm>
        <a:off x="2651" y="959686"/>
        <a:ext cx="1700674" cy="1020404"/>
      </dsp:txXfrm>
    </dsp:sp>
    <dsp:sp modelId="{73EAFC7C-7E18-4A94-842A-AD088AC314C3}">
      <dsp:nvSpPr>
        <dsp:cNvPr id="0" name=""/>
        <dsp:cNvSpPr/>
      </dsp:nvSpPr>
      <dsp:spPr>
        <a:xfrm>
          <a:off x="852988" y="1978291"/>
          <a:ext cx="2091830" cy="360555"/>
        </a:xfrm>
        <a:custGeom>
          <a:avLst/>
          <a:gdLst/>
          <a:ahLst/>
          <a:cxnLst/>
          <a:rect l="0" t="0" r="0" b="0"/>
          <a:pathLst>
            <a:path>
              <a:moveTo>
                <a:pt x="2091830" y="0"/>
              </a:moveTo>
              <a:lnTo>
                <a:pt x="2091830" y="197377"/>
              </a:lnTo>
              <a:lnTo>
                <a:pt x="0" y="197377"/>
              </a:lnTo>
              <a:lnTo>
                <a:pt x="0" y="360555"/>
              </a:lnTo>
            </a:path>
          </a:pathLst>
        </a:custGeom>
        <a:noFill/>
        <a:ln w="6350" cap="flat" cmpd="sng" algn="ctr">
          <a:solidFill>
            <a:schemeClr val="accent4">
              <a:hueOff val="-5495408"/>
              <a:satOff val="34650"/>
              <a:lumOff val="-9412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45701" y="2156611"/>
        <a:ext cx="106404" cy="3915"/>
      </dsp:txXfrm>
    </dsp:sp>
    <dsp:sp modelId="{285478A1-6532-4732-A3E2-8C14C586AB42}">
      <dsp:nvSpPr>
        <dsp:cNvPr id="0" name=""/>
        <dsp:cNvSpPr/>
      </dsp:nvSpPr>
      <dsp:spPr>
        <a:xfrm>
          <a:off x="2094481" y="959686"/>
          <a:ext cx="1700674" cy="1020404"/>
        </a:xfrm>
        <a:prstGeom prst="rect">
          <a:avLst/>
        </a:prstGeom>
        <a:solidFill>
          <a:schemeClr val="accent4">
            <a:hueOff val="-3663605"/>
            <a:satOff val="23100"/>
            <a:lumOff val="-627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334" tIns="87474" rIns="83334" bIns="8747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2016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4.9%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2.1%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1.6%</a:t>
          </a:r>
        </a:p>
      </dsp:txBody>
      <dsp:txXfrm>
        <a:off x="2094481" y="959686"/>
        <a:ext cx="1700674" cy="1020404"/>
      </dsp:txXfrm>
    </dsp:sp>
    <dsp:sp modelId="{B4F4EA4C-5F99-4489-8749-12DB0160F830}">
      <dsp:nvSpPr>
        <dsp:cNvPr id="0" name=""/>
        <dsp:cNvSpPr/>
      </dsp:nvSpPr>
      <dsp:spPr>
        <a:xfrm>
          <a:off x="1701525" y="2835729"/>
          <a:ext cx="3605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0555" y="45720"/>
              </a:lnTo>
            </a:path>
          </a:pathLst>
        </a:custGeom>
        <a:noFill/>
        <a:ln w="6350" cap="flat" cmpd="sng" algn="ctr">
          <a:solidFill>
            <a:schemeClr val="accent4">
              <a:hueOff val="-10990815"/>
              <a:satOff val="69299"/>
              <a:lumOff val="-18824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2024" y="2879491"/>
        <a:ext cx="19557" cy="3915"/>
      </dsp:txXfrm>
    </dsp:sp>
    <dsp:sp modelId="{D883869F-90CA-441C-85E1-45BA8BF3609B}">
      <dsp:nvSpPr>
        <dsp:cNvPr id="0" name=""/>
        <dsp:cNvSpPr/>
      </dsp:nvSpPr>
      <dsp:spPr>
        <a:xfrm>
          <a:off x="2651" y="2371246"/>
          <a:ext cx="1700674" cy="1020404"/>
        </a:xfrm>
        <a:prstGeom prst="rect">
          <a:avLst/>
        </a:prstGeom>
        <a:solidFill>
          <a:schemeClr val="accent4">
            <a:hueOff val="-7327210"/>
            <a:satOff val="46199"/>
            <a:lumOff val="-1254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334" tIns="87474" rIns="83334" bIns="8747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2017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4.7%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2.1%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2.2%</a:t>
          </a:r>
        </a:p>
      </dsp:txBody>
      <dsp:txXfrm>
        <a:off x="2651" y="2371246"/>
        <a:ext cx="1700674" cy="1020404"/>
      </dsp:txXfrm>
    </dsp:sp>
    <dsp:sp modelId="{28ABBD87-0FCE-4867-A1BB-2A8111DB83BF}">
      <dsp:nvSpPr>
        <dsp:cNvPr id="0" name=""/>
        <dsp:cNvSpPr/>
      </dsp:nvSpPr>
      <dsp:spPr>
        <a:xfrm>
          <a:off x="2094481" y="2371246"/>
          <a:ext cx="1700674" cy="1020404"/>
        </a:xfrm>
        <a:prstGeom prst="rect">
          <a:avLst/>
        </a:prstGeom>
        <a:solidFill>
          <a:schemeClr val="accent4">
            <a:hueOff val="-10990815"/>
            <a:satOff val="69299"/>
            <a:lumOff val="-1882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334" tIns="87474" rIns="83334" bIns="8747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2018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4.1%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1.9%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2.9%</a:t>
          </a:r>
        </a:p>
      </dsp:txBody>
      <dsp:txXfrm>
        <a:off x="2094481" y="2371246"/>
        <a:ext cx="1700674" cy="1020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CC9C-33D2-4919-97D8-CAA608B7C2E8}">
      <dsp:nvSpPr>
        <dsp:cNvPr id="0" name=""/>
        <dsp:cNvSpPr/>
      </dsp:nvSpPr>
      <dsp:spPr>
        <a:xfrm>
          <a:off x="0" y="1553"/>
          <a:ext cx="63826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BC9D0-6635-4063-9F1D-5F3EB109D16E}">
      <dsp:nvSpPr>
        <dsp:cNvPr id="0" name=""/>
        <dsp:cNvSpPr/>
      </dsp:nvSpPr>
      <dsp:spPr>
        <a:xfrm>
          <a:off x="0" y="1553"/>
          <a:ext cx="6382656" cy="105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+mj-lt"/>
              <a:ea typeface="+mj-ea"/>
              <a:cs typeface="+mj-cs"/>
            </a:rPr>
            <a:t>Where does Tech Industry rank in growth and income nationwide?</a:t>
          </a:r>
          <a:endParaRPr lang="en-US" sz="2100" kern="1200"/>
        </a:p>
      </dsp:txBody>
      <dsp:txXfrm>
        <a:off x="0" y="1553"/>
        <a:ext cx="6382656" cy="1059525"/>
      </dsp:txXfrm>
    </dsp:sp>
    <dsp:sp modelId="{AFA53D32-E85C-4654-87DD-93CD13BE723B}">
      <dsp:nvSpPr>
        <dsp:cNvPr id="0" name=""/>
        <dsp:cNvSpPr/>
      </dsp:nvSpPr>
      <dsp:spPr>
        <a:xfrm>
          <a:off x="0" y="1061079"/>
          <a:ext cx="638265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00C7F-BCCB-4091-970B-EFA00D9E1743}">
      <dsp:nvSpPr>
        <dsp:cNvPr id="0" name=""/>
        <dsp:cNvSpPr/>
      </dsp:nvSpPr>
      <dsp:spPr>
        <a:xfrm>
          <a:off x="0" y="1061079"/>
          <a:ext cx="6382656" cy="105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+mj-lt"/>
              <a:ea typeface="+mj-ea"/>
              <a:cs typeface="+mj-cs"/>
            </a:rPr>
            <a:t>Is there any correlation between choosing a career in the Tech Industry and the income leve</a:t>
          </a:r>
          <a:r>
            <a:rPr lang="en-US" sz="2100" kern="1200"/>
            <a:t>l?</a:t>
          </a:r>
          <a:br>
            <a:rPr lang="en-US" sz="2100" kern="1200">
              <a:latin typeface="+mj-lt"/>
              <a:ea typeface="+mj-ea"/>
              <a:cs typeface="+mj-cs"/>
            </a:rPr>
          </a:br>
          <a:endParaRPr lang="en-US" sz="2100" kern="1200"/>
        </a:p>
      </dsp:txBody>
      <dsp:txXfrm>
        <a:off x="0" y="1061079"/>
        <a:ext cx="6382656" cy="1059525"/>
      </dsp:txXfrm>
    </dsp:sp>
    <dsp:sp modelId="{F586623D-6973-4D96-AF8E-36A9462E0665}">
      <dsp:nvSpPr>
        <dsp:cNvPr id="0" name=""/>
        <dsp:cNvSpPr/>
      </dsp:nvSpPr>
      <dsp:spPr>
        <a:xfrm>
          <a:off x="0" y="2120604"/>
          <a:ext cx="638265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AC40D-CA77-4927-84C2-40709DEF6E53}">
      <dsp:nvSpPr>
        <dsp:cNvPr id="0" name=""/>
        <dsp:cNvSpPr/>
      </dsp:nvSpPr>
      <dsp:spPr>
        <a:xfrm>
          <a:off x="0" y="2120604"/>
          <a:ext cx="6382656" cy="105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Are we in a right career path?</a:t>
          </a:r>
        </a:p>
      </dsp:txBody>
      <dsp:txXfrm>
        <a:off x="0" y="2120604"/>
        <a:ext cx="6382656" cy="10595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4E189-9B5C-4B58-883C-3221FD3F916E}">
      <dsp:nvSpPr>
        <dsp:cNvPr id="0" name=""/>
        <dsp:cNvSpPr/>
      </dsp:nvSpPr>
      <dsp:spPr>
        <a:xfrm rot="16200000">
          <a:off x="1239" y="675"/>
          <a:ext cx="2502150" cy="250215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3.5% growth in data jobs </a:t>
          </a:r>
        </a:p>
      </dsp:txBody>
      <dsp:txXfrm rot="5400000">
        <a:off x="1240" y="626211"/>
        <a:ext cx="2064274" cy="1251075"/>
      </dsp:txXfrm>
    </dsp:sp>
    <dsp:sp modelId="{0370BE10-6C83-4891-89C7-DD448804F998}">
      <dsp:nvSpPr>
        <dsp:cNvPr id="0" name=""/>
        <dsp:cNvSpPr/>
      </dsp:nvSpPr>
      <dsp:spPr>
        <a:xfrm rot="5400000">
          <a:off x="3260844" y="675"/>
          <a:ext cx="2502150" cy="2502150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3367091"/>
                <a:satOff val="-1901"/>
                <a:lumOff val="-54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367091"/>
                <a:satOff val="-1901"/>
                <a:lumOff val="-54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367091"/>
                <a:satOff val="-1901"/>
                <a:lumOff val="-54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2.8% growth in median income</a:t>
          </a:r>
        </a:p>
      </dsp:txBody>
      <dsp:txXfrm rot="-5400000">
        <a:off x="3698721" y="626213"/>
        <a:ext cx="2064274" cy="1251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10/10/2019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10/10/2019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5504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 googled this information; need to verify and cite source in final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282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142509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633842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197634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jp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jpg"/><Relationship Id="rId9" Type="http://schemas.microsoft.com/office/2007/relationships/diagramDrawing" Target="../diagrams/drawing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es/tables.ht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es/tables.ht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>
          <a:xfrm>
            <a:off x="1414950" y="1504151"/>
            <a:ext cx="4428523" cy="5137089"/>
          </a:xfrm>
        </p:spPr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411254" y="3032121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2711" y="2837052"/>
            <a:ext cx="4854339" cy="34820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Adrianne Miller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Julia Sebring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Dorna Shakoory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Gideon Victor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97300-5A41-430F-BA20-34825B01B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061" y="4345876"/>
            <a:ext cx="743420" cy="743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CB0F4-FBC1-4477-8D58-E0238D39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136" y="3653237"/>
            <a:ext cx="1615234" cy="999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A229E-E4D4-4990-A54F-4E509491F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403" y="3479496"/>
            <a:ext cx="723676" cy="809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105336-8879-4A34-9D5F-4D3C13C3C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659" y="2655700"/>
            <a:ext cx="743420" cy="742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25CBBE-43C4-430F-92F1-623EC731C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1779" y="5132318"/>
            <a:ext cx="842923" cy="79147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78CCFBE-985A-457F-8641-7161F4C00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9905" y="1119848"/>
            <a:ext cx="5182592" cy="1383142"/>
          </a:xfrm>
        </p:spPr>
        <p:txBody>
          <a:bodyPr>
            <a:noAutofit/>
          </a:bodyPr>
          <a:lstStyle/>
          <a:p>
            <a:r>
              <a:rPr lang="en-US" sz="3200" dirty="0"/>
              <a:t>Employment Income Trends</a:t>
            </a:r>
            <a:br>
              <a:rPr lang="en-US" sz="3200" dirty="0"/>
            </a:br>
            <a:r>
              <a:rPr lang="en-US" sz="3200" dirty="0"/>
              <a:t>Changes from 2017 to 2018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5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5CCA1-15DE-40F2-A42F-F253AD0E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Adding Calculated Fields for further analysis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0A2A6-9113-4029-A671-60BC0942A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8E7B-7177-4404-9228-2311187353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62972-2368-4383-8446-1BDA4154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34" y="590620"/>
            <a:ext cx="8729019" cy="2323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E3172-AF18-446C-8B35-5E77B3B2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05" y="3473485"/>
            <a:ext cx="8074956" cy="232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5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2E6CD6-49DB-476A-A9E6-122C9A1F3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55" b="8204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15B0F1-44CF-47B0-9C52-23CE233E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Data 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8545-2477-464D-9F9A-3D26C55FB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9928" y="4805273"/>
            <a:ext cx="5751284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Employment Rate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Median Annual Wage by State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Average Annual Income by Occupation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36137-7139-4F85-8F92-C4E3CDA108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D618-10B9-4623-B5BB-9F58F56C3E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DC5F05-CCF4-46AA-AD5F-FA20770753D6}"/>
              </a:ext>
            </a:extLst>
          </p:cNvPr>
          <p:cNvSpPr/>
          <p:nvPr/>
        </p:nvSpPr>
        <p:spPr>
          <a:xfrm>
            <a:off x="785786" y="5716035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Julia Sebring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627956-8B74-40D2-A173-BEA2A4BC9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033" y="5624938"/>
            <a:ext cx="582931" cy="6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0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4A0A27-924D-4E82-8492-93F2E8238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176" b="3913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6F007-947E-4654-A53C-5B9DDF9A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0" y="4939888"/>
            <a:ext cx="10590997" cy="10108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3600" dirty="0"/>
              <a:t>What happens to income when number of jobs grow?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52ABF-9A03-44AF-BB52-4397A26E91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3B46B-AEF4-48FD-B935-41744079BE7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3189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Median Annual Wage by State</a:t>
            </a:r>
            <a:endParaRPr lang="en-US" sz="6000" b="0" dirty="0">
              <a:solidFill>
                <a:srgbClr val="FFFFFF"/>
              </a:solidFill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18604" y="4292070"/>
            <a:ext cx="4458424" cy="151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7F7FFE"/>
                </a:solidFill>
              </a:rPr>
              <a:t>Changes from 2017 to 2018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41318B-9F70-4C51-BCE6-7E4AF44B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767" y="150489"/>
            <a:ext cx="5892233" cy="296017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18604" y="5961905"/>
            <a:ext cx="41645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AFABAB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318461" y="5961905"/>
            <a:ext cx="6422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>
                <a:solidFill>
                  <a:srgbClr val="AFABAB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AFABAB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3EA80A-E505-4536-BE8D-4F68DFB9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68" y="3551945"/>
            <a:ext cx="5809624" cy="29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3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614F1-2E27-4F79-B3E2-018D9F6D0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84" y="1363169"/>
            <a:ext cx="11990816" cy="470639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8FFF2C3-FF11-415E-BEE9-3C1D35A312B8}"/>
              </a:ext>
            </a:extLst>
          </p:cNvPr>
          <p:cNvSpPr/>
          <p:nvPr/>
        </p:nvSpPr>
        <p:spPr>
          <a:xfrm>
            <a:off x="201184" y="5211192"/>
            <a:ext cx="494950" cy="116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991AE0-BDE4-4569-B5FC-52C6BDB627B6}"/>
              </a:ext>
            </a:extLst>
          </p:cNvPr>
          <p:cNvSpPr/>
          <p:nvPr/>
        </p:nvSpPr>
        <p:spPr>
          <a:xfrm>
            <a:off x="201184" y="1626093"/>
            <a:ext cx="494950" cy="116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AB5DDD-6DEE-409A-A092-A5A8D750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2" y="1265786"/>
            <a:ext cx="12123635" cy="475852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0513044-F14B-457B-BEF0-E58189CA57A0}"/>
              </a:ext>
            </a:extLst>
          </p:cNvPr>
          <p:cNvSpPr/>
          <p:nvPr/>
        </p:nvSpPr>
        <p:spPr>
          <a:xfrm>
            <a:off x="5492140" y="5233902"/>
            <a:ext cx="494950" cy="485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B7665E-CCB9-49ED-AE28-7BB38A11703F}"/>
              </a:ext>
            </a:extLst>
          </p:cNvPr>
          <p:cNvSpPr/>
          <p:nvPr/>
        </p:nvSpPr>
        <p:spPr>
          <a:xfrm>
            <a:off x="4447564" y="5233903"/>
            <a:ext cx="494950" cy="485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17B2BC-72C1-4142-AE9E-2E83BAA53FC2}"/>
              </a:ext>
            </a:extLst>
          </p:cNvPr>
          <p:cNvSpPr/>
          <p:nvPr/>
        </p:nvSpPr>
        <p:spPr>
          <a:xfrm>
            <a:off x="2803322" y="5233904"/>
            <a:ext cx="494950" cy="4855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88A931-5589-43BF-A8C2-21A8E0DAB755}"/>
              </a:ext>
            </a:extLst>
          </p:cNvPr>
          <p:cNvSpPr/>
          <p:nvPr/>
        </p:nvSpPr>
        <p:spPr>
          <a:xfrm>
            <a:off x="34182" y="5167076"/>
            <a:ext cx="494950" cy="133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79E950-7C6A-4C20-9C66-3EE96BB03C24}"/>
              </a:ext>
            </a:extLst>
          </p:cNvPr>
          <p:cNvSpPr/>
          <p:nvPr/>
        </p:nvSpPr>
        <p:spPr>
          <a:xfrm>
            <a:off x="17404" y="1557272"/>
            <a:ext cx="494950" cy="133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Total Employment by State</a:t>
            </a:r>
            <a:endParaRPr lang="en-US" sz="5400" b="0" dirty="0">
              <a:solidFill>
                <a:srgbClr val="FFFFFF"/>
              </a:solidFill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8282"/>
                </a:solidFill>
              </a:rPr>
              <a:t>Changes from 2017 to 2018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9CA26BE-D5FC-46D8-AABD-FC5E4156B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436751"/>
            <a:ext cx="5455917" cy="197777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A48D2A2-8CB2-481C-A184-C615019E8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464032"/>
            <a:ext cx="5455917" cy="192320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F2DAA-74F3-41C5-9473-F7F735A4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8341"/>
            <a:ext cx="10905066" cy="3953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965CED-2DB6-43FA-A29A-5B2F5CED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36" y="4500612"/>
            <a:ext cx="2078983" cy="16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13D4F-502B-4237-888C-CB6B1947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665567"/>
            <a:ext cx="10905066" cy="38440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5847D0-578F-4527-BE75-1DF40266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91" y="4509600"/>
            <a:ext cx="1938185" cy="15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62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88563D-1A40-42EC-BD92-CFE0DC5BE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33" b="16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6F007-947E-4654-A53C-5B9DDF9A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Industries are trending and what do their incomes look like? </a:t>
            </a:r>
            <a:br>
              <a:rPr lang="en-US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52ABF-9A03-44AF-BB52-4397A26E91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3B46B-AEF4-48FD-B935-41744079BE7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8699F50C-BE38-4BD0-BA84-9B090E1F2B9B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A521C5-893A-41DF-9751-B08AC0F629BF}"/>
              </a:ext>
            </a:extLst>
          </p:cNvPr>
          <p:cNvSpPr/>
          <p:nvPr/>
        </p:nvSpPr>
        <p:spPr>
          <a:xfrm>
            <a:off x="7441035" y="629174"/>
            <a:ext cx="1409350" cy="986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234" y="222309"/>
            <a:ext cx="2345090" cy="1275315"/>
          </a:xfrm>
        </p:spPr>
        <p:txBody>
          <a:bodyPr/>
          <a:lstStyle/>
          <a:p>
            <a:r>
              <a:rPr lang="en-US" dirty="0"/>
              <a:t>Agenda</a:t>
            </a:r>
            <a:endParaRPr lang="en-US" b="0" dirty="0">
              <a:latin typeface="Calibri Light" panose="020F030202020403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08213-4B25-4856-AD84-75AC2B7EB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5906" y="2349137"/>
            <a:ext cx="3866836" cy="3065955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Overview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Proposed Questions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Background Info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Raw Data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Wrangling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Munging and Cleanup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Visualization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Q&amp;A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9CC1A-2DD8-47A5-B760-1430F6059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847" y="2697993"/>
            <a:ext cx="1462011" cy="14620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AF4A88-AF7A-4A42-8BEA-64E2D7BABBA0}"/>
              </a:ext>
            </a:extLst>
          </p:cNvPr>
          <p:cNvSpPr/>
          <p:nvPr/>
        </p:nvSpPr>
        <p:spPr>
          <a:xfrm>
            <a:off x="8808351" y="1002457"/>
            <a:ext cx="202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Dorna Shakoory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75CFD-E333-44A5-8428-414A72417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847" y="883088"/>
            <a:ext cx="614536" cy="6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DB0E3A0-8421-4488-9F2E-588F824B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29" y="291515"/>
            <a:ext cx="8333222" cy="854143"/>
          </a:xfrm>
        </p:spPr>
        <p:txBody>
          <a:bodyPr/>
          <a:lstStyle/>
          <a:p>
            <a:r>
              <a:rPr lang="en-US" dirty="0"/>
              <a:t>Trending </a:t>
            </a:r>
            <a:r>
              <a:rPr lang="en-US" b="0" dirty="0"/>
              <a:t>industries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93355-B9F3-4CFA-9B97-8512DEEDB1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Project 1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16DFA-EC79-498C-973F-CDF375AE7E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33F46FF5-276A-4227-A768-7A0B667AA16C}"/>
              </a:ext>
            </a:extLst>
          </p:cNvPr>
          <p:cNvSpPr>
            <a:spLocks noGrp="1"/>
          </p:cNvSpPr>
          <p:nvPr/>
        </p:nvSpPr>
        <p:spPr>
          <a:xfrm>
            <a:off x="400229" y="1517074"/>
            <a:ext cx="7369175" cy="609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Which industries are trending and what do their incomes look like? </a:t>
            </a:r>
          </a:p>
          <a:p>
            <a:pPr lvl="0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D8B69F-EF12-4D25-89F8-C559DDA2C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0" t="24630" r="26870" b="22653"/>
          <a:stretch/>
        </p:blipFill>
        <p:spPr>
          <a:xfrm>
            <a:off x="400229" y="2253615"/>
            <a:ext cx="6220398" cy="3731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6D97D2-612E-47F0-8BD4-5F5B37226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9" t="18925" r="50527" b="5806"/>
          <a:stretch/>
        </p:blipFill>
        <p:spPr>
          <a:xfrm>
            <a:off x="6620627" y="1802167"/>
            <a:ext cx="3274856" cy="4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6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chemeClr val="tx1"/>
                </a:solidFill>
              </a:rPr>
              <a:t>Average Annual Income by Occupation</a:t>
            </a:r>
            <a:endParaRPr lang="en-US" sz="3800" b="0" dirty="0">
              <a:solidFill>
                <a:schemeClr val="tx1"/>
              </a:solidFill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4000" y="5742428"/>
            <a:ext cx="9144000" cy="52842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Changes from 2017 to 2018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4077B-1468-4154-9210-99399AC3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8" y="1724312"/>
            <a:ext cx="5530614" cy="21154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71EB5-915B-4067-B483-DBBCD1EB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188" y="1640851"/>
            <a:ext cx="5549130" cy="19838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4DA613-6BC8-4EE6-9821-11F82E39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805" y="642410"/>
            <a:ext cx="2294116" cy="946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A041E-F9F7-4903-9B56-4FB976D87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16" y="528291"/>
            <a:ext cx="2514920" cy="9776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90774F-6625-401E-B917-9243D788B880}"/>
              </a:ext>
            </a:extLst>
          </p:cNvPr>
          <p:cNvSpPr/>
          <p:nvPr/>
        </p:nvSpPr>
        <p:spPr>
          <a:xfrm>
            <a:off x="4823173" y="740576"/>
            <a:ext cx="503339" cy="2515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6CBC09-58BB-4AAC-9CD5-327D50990B48}"/>
              </a:ext>
            </a:extLst>
          </p:cNvPr>
          <p:cNvSpPr/>
          <p:nvPr/>
        </p:nvSpPr>
        <p:spPr>
          <a:xfrm>
            <a:off x="10609453" y="587143"/>
            <a:ext cx="503339" cy="2515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8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292B2F6-F053-4BEF-9006-DA69C889E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30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A1C8E45-867F-4B34-AD95-72095F4E4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8523" r="14790" b="2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52ABF-9A03-44AF-BB52-4397A26E911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04672" y="6199632"/>
            <a:ext cx="50063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8593843-7223-4B66-9F82-B5E59C990B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" r="1" b="18580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9A706F5-1851-4E40-BF7B-4BD386DD9535}"/>
              </a:ext>
            </a:extLst>
          </p:cNvPr>
          <p:cNvSpPr/>
          <p:nvPr/>
        </p:nvSpPr>
        <p:spPr>
          <a:xfrm>
            <a:off x="8405515" y="6195425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Adrianne Miller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4D7BCC0B-E16F-49E2-AB01-D1418B73B2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545896"/>
              </p:ext>
            </p:extLst>
          </p:nvPr>
        </p:nvGraphicFramePr>
        <p:xfrm>
          <a:off x="805542" y="2871982"/>
          <a:ext cx="6382657" cy="3181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6780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5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5CCA1-15DE-40F2-A42F-F253AD0E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Status of Data Analytics in the Job Market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0A2A6-9113-4029-A671-60BC0942A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8E7B-7177-4404-9228-2311187353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026" name="Picture 2" descr="c02964f5-b782-4d0e-817b-38b206998e51@namprd08">
            <a:extLst>
              <a:ext uri="{FF2B5EF4-FFF2-40B4-BE49-F238E27FC236}">
                <a16:creationId xmlns:a16="http://schemas.microsoft.com/office/drawing/2014/main" id="{7E846BE1-4B34-4259-9874-E96476D9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0" y="222218"/>
            <a:ext cx="6014534" cy="288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fe3fe332-7493-4e1a-ae4e-f600637b5a29@namprd08">
            <a:extLst>
              <a:ext uri="{FF2B5EF4-FFF2-40B4-BE49-F238E27FC236}">
                <a16:creationId xmlns:a16="http://schemas.microsoft.com/office/drawing/2014/main" id="{757EBAC8-9338-46B2-95D8-26941ED9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11" y="3277683"/>
            <a:ext cx="6014534" cy="274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027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5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5CCA1-15DE-40F2-A42F-F253AD0E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Wrangling and selection process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0A2A6-9113-4029-A671-60BC0942A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8E7B-7177-4404-9228-2311187353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2050" name="Picture 2" descr="2ef66bbf-96de-46df-bff9-ebc8b79c90d9@namprd08">
            <a:extLst>
              <a:ext uri="{FF2B5EF4-FFF2-40B4-BE49-F238E27FC236}">
                <a16:creationId xmlns:a16="http://schemas.microsoft.com/office/drawing/2014/main" id="{5E6FAB61-7173-4392-BF4E-A78F6675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13" y="89344"/>
            <a:ext cx="6478682" cy="312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8acc30a9-9e51-4a2a-a0e5-852c336d618c@namprd08">
            <a:extLst>
              <a:ext uri="{FF2B5EF4-FFF2-40B4-BE49-F238E27FC236}">
                <a16:creationId xmlns:a16="http://schemas.microsoft.com/office/drawing/2014/main" id="{22A94D93-5CB3-4A18-93B3-5544ACBDD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8"/>
          <a:stretch/>
        </p:blipFill>
        <p:spPr bwMode="auto">
          <a:xfrm>
            <a:off x="4116613" y="3251233"/>
            <a:ext cx="6415466" cy="306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91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5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5CCA1-15DE-40F2-A42F-F253AD0E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Will working in Tech </a:t>
            </a:r>
            <a:r>
              <a:rPr lang="en-US" sz="1600" dirty="0">
                <a:solidFill>
                  <a:srgbClr val="FFFFFF"/>
                </a:solidFill>
              </a:rPr>
              <a:t>I</a:t>
            </a:r>
            <a:r>
              <a:rPr lang="en-US" sz="1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ndustry have any impact </a:t>
            </a:r>
            <a:r>
              <a:rPr lang="en-US" sz="1600" dirty="0">
                <a:solidFill>
                  <a:srgbClr val="FFFFFF"/>
                </a:solidFill>
              </a:rPr>
              <a:t>on the higher income level? </a:t>
            </a:r>
            <a:endParaRPr lang="en-US" sz="1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0A2A6-9113-4029-A671-60BC0942A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8E7B-7177-4404-9228-2311187353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3074" name="Picture 2" descr="74e4babe-d31c-4efb-9ab5-b3ac51058c0f@namprd08">
            <a:extLst>
              <a:ext uri="{FF2B5EF4-FFF2-40B4-BE49-F238E27FC236}">
                <a16:creationId xmlns:a16="http://schemas.microsoft.com/office/drawing/2014/main" id="{739ADFEC-8A8C-4E7E-96BF-AF6CBB40C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" b="33762"/>
          <a:stretch/>
        </p:blipFill>
        <p:spPr bwMode="auto">
          <a:xfrm>
            <a:off x="3002221" y="4629587"/>
            <a:ext cx="9007884" cy="175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D14F95C-E4E4-4460-9FAE-74005D416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759759"/>
              </p:ext>
            </p:extLst>
          </p:nvPr>
        </p:nvGraphicFramePr>
        <p:xfrm>
          <a:off x="4750582" y="1518081"/>
          <a:ext cx="5764234" cy="250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3520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5CCA1-15DE-40F2-A42F-F253AD0E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Growth in the Industry indicate Growth in Pay?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49D33-BB7A-4CB3-A7E9-3220AEF8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975081"/>
            <a:ext cx="7188199" cy="490444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0A2A6-9113-4029-A671-60BC0942A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8E7B-7177-4404-9228-2311187353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E6C8D3-1343-48A9-ACA1-46C9B80CC36D}"/>
              </a:ext>
            </a:extLst>
          </p:cNvPr>
          <p:cNvSpPr/>
          <p:nvPr/>
        </p:nvSpPr>
        <p:spPr>
          <a:xfrm>
            <a:off x="3001190" y="152414"/>
            <a:ext cx="182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Gideon Victor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F512E1-9A02-42F9-8F7B-F0E2AAFE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28" y="88492"/>
            <a:ext cx="748762" cy="7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84" r="20784"/>
          <a:stretch>
            <a:fillRect/>
          </a:stretch>
        </p:blipFill>
        <p:spPr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5208" y="3588348"/>
            <a:ext cx="5141608" cy="815415"/>
          </a:xfrm>
        </p:spPr>
        <p:txBody>
          <a:bodyPr/>
          <a:lstStyle/>
          <a:p>
            <a:pPr>
              <a:tabLst>
                <a:tab pos="1543050" algn="l"/>
              </a:tabLst>
            </a:pPr>
            <a:r>
              <a:rPr lang="en-US" b="1" dirty="0"/>
              <a:t>Adrianne Miller	◊   </a:t>
            </a:r>
            <a:r>
              <a:rPr lang="en-US" b="1" dirty="0" err="1"/>
              <a:t>Dorna</a:t>
            </a:r>
            <a:r>
              <a:rPr lang="en-US" b="1" dirty="0"/>
              <a:t> </a:t>
            </a:r>
            <a:r>
              <a:rPr lang="en-US" b="1" dirty="0" err="1"/>
              <a:t>Shakoory</a:t>
            </a:r>
            <a:r>
              <a:rPr lang="en-US" b="1" dirty="0"/>
              <a:t>   </a:t>
            </a:r>
            <a:br>
              <a:rPr lang="en-US" b="1" dirty="0"/>
            </a:br>
            <a:r>
              <a:rPr lang="en-US" b="1" dirty="0"/>
              <a:t>Julia Sebring 	◊   Gideon Victor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8" y="4132577"/>
            <a:ext cx="4321321" cy="2880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https://www.bls.gov/oes/tables.htm/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C8FF-1BB0-433E-8BAE-49C671C4E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90" y="1749987"/>
            <a:ext cx="3001396" cy="18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6FA6200-C244-4E80-AA4A-264C685B358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96611" y="2257176"/>
            <a:ext cx="8444973" cy="125286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What is the one thing you have learned from this presentation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What would you do differently given the available data set?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What other plots would you recommend considering the available data?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8C998C-5E52-4983-91CC-3909A451CC02}"/>
              </a:ext>
            </a:extLst>
          </p:cNvPr>
          <p:cNvCxnSpPr/>
          <p:nvPr/>
        </p:nvCxnSpPr>
        <p:spPr>
          <a:xfrm>
            <a:off x="3486703" y="4244829"/>
            <a:ext cx="7214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F908B0-83BB-4E5D-9638-82C27E02C0E2}"/>
              </a:ext>
            </a:extLst>
          </p:cNvPr>
          <p:cNvCxnSpPr/>
          <p:nvPr/>
        </p:nvCxnSpPr>
        <p:spPr>
          <a:xfrm>
            <a:off x="3486703" y="2979490"/>
            <a:ext cx="7214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C2E8BB-A93E-4689-96CE-60DC7AC4D2F0}"/>
              </a:ext>
            </a:extLst>
          </p:cNvPr>
          <p:cNvCxnSpPr/>
          <p:nvPr/>
        </p:nvCxnSpPr>
        <p:spPr>
          <a:xfrm>
            <a:off x="3562204" y="5464029"/>
            <a:ext cx="7214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Placeholder 7" title="Building image">
            <a:extLst>
              <a:ext uri="{FF2B5EF4-FFF2-40B4-BE49-F238E27FC236}">
                <a16:creationId xmlns:a16="http://schemas.microsoft.com/office/drawing/2014/main" id="{6EBDBA9B-6437-46BF-9643-8B944DAF7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>
          <a:xfrm>
            <a:off x="0" y="166266"/>
            <a:ext cx="3111018" cy="3608782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23" name="Hexagon 22" descr="Solid dark colored hexagon in the middle of image accent">
            <a:extLst>
              <a:ext uri="{FF2B5EF4-FFF2-40B4-BE49-F238E27FC236}">
                <a16:creationId xmlns:a16="http://schemas.microsoft.com/office/drawing/2014/main" id="{1696A515-0B34-4CEB-9727-3C88C7EBA44E}"/>
              </a:ext>
            </a:extLst>
          </p:cNvPr>
          <p:cNvSpPr/>
          <p:nvPr/>
        </p:nvSpPr>
        <p:spPr>
          <a:xfrm rot="16200000">
            <a:off x="284004" y="871848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DCA4AF-E11A-45D0-949B-61F91EBDA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76" y="1456531"/>
            <a:ext cx="1822511" cy="10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5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b="0" dirty="0"/>
              <a:t>focus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5273803" cy="633439"/>
          </a:xfrm>
        </p:spPr>
        <p:txBody>
          <a:bodyPr/>
          <a:lstStyle/>
          <a:p>
            <a:r>
              <a:rPr lang="en-US" dirty="0"/>
              <a:t>What has changed in the US job Market from 2017 to 2018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7" y="3196916"/>
            <a:ext cx="6842545" cy="180292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Many people are encouraged to pursue trending jobs with the expectation that their salary will be increased...</a:t>
            </a:r>
          </a:p>
          <a:p>
            <a:pPr marL="0" lvl="0" indent="0">
              <a:buNone/>
            </a:pPr>
            <a:r>
              <a:rPr lang="en-US" dirty="0"/>
              <a:t>Will Data or our Visualization agree with this  hypothesis?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4802" y="6356350"/>
            <a:ext cx="4114800" cy="365125"/>
          </a:xfrm>
        </p:spPr>
        <p:txBody>
          <a:bodyPr/>
          <a:lstStyle/>
          <a:p>
            <a:r>
              <a:rPr lang="en-US" dirty="0"/>
              <a:t>Project 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9BCC24-FC4F-439F-9239-5455C0D8B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66" y="5244058"/>
            <a:ext cx="1999023" cy="16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Questions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3999" y="-6878"/>
            <a:ext cx="5593593" cy="6879127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Project 1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9F8AD5E-839D-4D97-9F27-D4EEE774AF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326674"/>
              </p:ext>
            </p:extLst>
          </p:nvPr>
        </p:nvGraphicFramePr>
        <p:xfrm>
          <a:off x="-677645" y="2554513"/>
          <a:ext cx="7741175" cy="377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53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368917"/>
            <a:ext cx="7342622" cy="1215566"/>
          </a:xfrm>
        </p:spPr>
        <p:txBody>
          <a:bodyPr/>
          <a:lstStyle/>
          <a:p>
            <a:r>
              <a:rPr lang="en-US" dirty="0"/>
              <a:t>Raw Data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437" y="1584483"/>
            <a:ext cx="7342631" cy="774946"/>
          </a:xfrm>
        </p:spPr>
        <p:txBody>
          <a:bodyPr/>
          <a:lstStyle/>
          <a:p>
            <a:r>
              <a:rPr lang="en-US" b="1" dirty="0"/>
              <a:t>Bureau of Labor Statistics(BLS)</a:t>
            </a:r>
          </a:p>
          <a:p>
            <a:r>
              <a:rPr lang="en-US" sz="1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https://www.bls.gov/oes/tables.htm/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dirty="0"/>
              <a:t>Occupational Employment Statistics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31" y="2888564"/>
            <a:ext cx="5911472" cy="269284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Reviewing the OES data for both recent 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2017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2018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Focused exclusively on data for the 50 states</a:t>
            </a:r>
          </a:p>
          <a:p>
            <a:pPr lvl="0"/>
            <a:r>
              <a:rPr lang="en-US" dirty="0"/>
              <a:t>Created Data Frames that look at industries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Nationwide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/>
              <a:t>By State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143A9-B224-4A2B-882D-1F1271106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930" y="4971021"/>
            <a:ext cx="3095953" cy="17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8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1AFF8A-E8EB-4E1D-9DCF-A6141F21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 </a:t>
            </a:r>
            <a:r>
              <a:rPr lang="en-US" b="0" dirty="0">
                <a:solidFill>
                  <a:schemeClr val="tx1"/>
                </a:solidFill>
              </a:rPr>
              <a:t>Information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EF56DF-E291-4CDF-9C99-781C9B4C7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9" r="4" b="1436"/>
          <a:stretch/>
        </p:blipFill>
        <p:spPr>
          <a:xfrm>
            <a:off x="4692801" y="2377852"/>
            <a:ext cx="6003162" cy="41150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D2DC9F-174D-4B9E-B0AB-837CE4BF1BA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Project 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A77A58-5537-4526-A1D2-AA0C630B795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F488E4DF-2272-41F6-B722-0F8F76F0F116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586615464"/>
              </p:ext>
            </p:extLst>
          </p:nvPr>
        </p:nvGraphicFramePr>
        <p:xfrm>
          <a:off x="779477" y="525331"/>
          <a:ext cx="379780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595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5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5CCA1-15DE-40F2-A42F-F253AD0E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Importing the dependencies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0A2A6-9113-4029-A671-60BC0942A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8E7B-7177-4404-9228-2311187353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2EB8484B-502A-4EC0-9109-D87B869DF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6613" y="1558927"/>
            <a:ext cx="6764736" cy="5091448"/>
          </a:xfrm>
          <a:prstGeom prst="rect">
            <a:avLst/>
          </a:prstGeom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677C66-C986-4BCF-AE99-D404EC0108E6}"/>
              </a:ext>
            </a:extLst>
          </p:cNvPr>
          <p:cNvSpPr/>
          <p:nvPr/>
        </p:nvSpPr>
        <p:spPr>
          <a:xfrm>
            <a:off x="3001190" y="152414"/>
            <a:ext cx="182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Gideon Victor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4E7931-B72E-47AC-9A54-D11640E09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28" y="88492"/>
            <a:ext cx="748762" cy="703063"/>
          </a:xfrm>
          <a:prstGeom prst="rect">
            <a:avLst/>
          </a:prstGeom>
        </p:spPr>
      </p:pic>
      <p:sp>
        <p:nvSpPr>
          <p:cNvPr id="12" name="Title 13">
            <a:extLst>
              <a:ext uri="{FF2B5EF4-FFF2-40B4-BE49-F238E27FC236}">
                <a16:creationId xmlns:a16="http://schemas.microsoft.com/office/drawing/2014/main" id="{D8D2B720-F9AC-474E-AE8B-6F494A4974C6}"/>
              </a:ext>
            </a:extLst>
          </p:cNvPr>
          <p:cNvSpPr txBox="1">
            <a:spLocks/>
          </p:cNvSpPr>
          <p:nvPr/>
        </p:nvSpPr>
        <p:spPr>
          <a:xfrm>
            <a:off x="3988823" y="663670"/>
            <a:ext cx="5346168" cy="767085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Munging and Cleaning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3872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5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5CCA1-15DE-40F2-A42F-F253AD0E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Wangling Process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0A2A6-9113-4029-A671-60BC0942A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8E7B-7177-4404-9228-2311187353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D5063F63-0481-49AA-8362-CA6C406E2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3" r="4" b="4"/>
          <a:stretch/>
        </p:blipFill>
        <p:spPr>
          <a:xfrm>
            <a:off x="3848068" y="499027"/>
            <a:ext cx="6755616" cy="58384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9257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5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5CCA1-15DE-40F2-A42F-F253AD0E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Merging cleaned Data from 2017 and 2018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F6010-3686-40A1-B0F9-36955B4BF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514" y="249165"/>
            <a:ext cx="6428558" cy="610718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0A2A6-9113-4029-A671-60BC0942A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Project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8E7B-7177-4404-9228-2311187353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99F50C-BE38-4BD0-BA84-9B090E1F2B9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25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7F4215-C6BB-44A3-9A5E-9446E6835900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Widescreen</PresentationFormat>
  <Paragraphs>138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Gill Sans SemiBold</vt:lpstr>
      <vt:lpstr>Times New Roman</vt:lpstr>
      <vt:lpstr>Wingdings</vt:lpstr>
      <vt:lpstr>Office Theme</vt:lpstr>
      <vt:lpstr>Employment Income Trends Changes from 2017 to 2018</vt:lpstr>
      <vt:lpstr>Agenda</vt:lpstr>
      <vt:lpstr>Our focus</vt:lpstr>
      <vt:lpstr>Proposed Questions</vt:lpstr>
      <vt:lpstr>Raw Data</vt:lpstr>
      <vt:lpstr>Background Information</vt:lpstr>
      <vt:lpstr>Importing the dependencies</vt:lpstr>
      <vt:lpstr>Data Wangling Process</vt:lpstr>
      <vt:lpstr>Merging cleaned Data from 2017 and 2018</vt:lpstr>
      <vt:lpstr>Adding Calculated Fields for further analysis</vt:lpstr>
      <vt:lpstr>Data Visualization </vt:lpstr>
      <vt:lpstr>What happens to income when number of jobs grow?</vt:lpstr>
      <vt:lpstr>Median Annual Wage by State</vt:lpstr>
      <vt:lpstr>PowerPoint Presentation</vt:lpstr>
      <vt:lpstr>PowerPoint Presentation</vt:lpstr>
      <vt:lpstr>Total Employment by State</vt:lpstr>
      <vt:lpstr>PowerPoint Presentation</vt:lpstr>
      <vt:lpstr>PowerPoint Presentation</vt:lpstr>
      <vt:lpstr>Which Industries are trending and what do their incomes look like?  </vt:lpstr>
      <vt:lpstr>Trending industries</vt:lpstr>
      <vt:lpstr>Average Annual Income by Occupation</vt:lpstr>
      <vt:lpstr>PowerPoint Presentation</vt:lpstr>
      <vt:lpstr>Status of Data Analytics in the Job Market </vt:lpstr>
      <vt:lpstr>Data Wrangling and selection process</vt:lpstr>
      <vt:lpstr>Will working in Tech Industry have any impact on the higher income level? </vt:lpstr>
      <vt:lpstr>Does Growth in the Industry indicate Growth in Pay?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2019-10-11T00:16:53Z</dcterms:created>
  <dcterms:modified xsi:type="dcterms:W3CDTF">2019-10-11T14:15:42Z</dcterms:modified>
</cp:coreProperties>
</file>